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  <p:sldMasterId id="2147483689" r:id="rId3"/>
  </p:sldMasterIdLst>
  <p:notesMasterIdLst>
    <p:notesMasterId r:id="rId73"/>
  </p:notesMasterIdLst>
  <p:sldIdLst>
    <p:sldId id="256" r:id="rId4"/>
    <p:sldId id="423" r:id="rId5"/>
    <p:sldId id="306" r:id="rId6"/>
    <p:sldId id="307" r:id="rId7"/>
    <p:sldId id="5681" r:id="rId8"/>
    <p:sldId id="5682" r:id="rId9"/>
    <p:sldId id="5683" r:id="rId10"/>
    <p:sldId id="5684" r:id="rId11"/>
    <p:sldId id="5685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85" r:id="rId22"/>
    <p:sldId id="386" r:id="rId23"/>
    <p:sldId id="317" r:id="rId24"/>
    <p:sldId id="318" r:id="rId25"/>
    <p:sldId id="320" r:id="rId26"/>
    <p:sldId id="5689" r:id="rId27"/>
    <p:sldId id="5878" r:id="rId28"/>
    <p:sldId id="5690" r:id="rId29"/>
    <p:sldId id="5691" r:id="rId30"/>
    <p:sldId id="321" r:id="rId31"/>
    <p:sldId id="5686" r:id="rId32"/>
    <p:sldId id="5721" r:id="rId33"/>
    <p:sldId id="5697" r:id="rId34"/>
    <p:sldId id="323" r:id="rId35"/>
    <p:sldId id="389" r:id="rId36"/>
    <p:sldId id="390" r:id="rId37"/>
    <p:sldId id="5726" r:id="rId38"/>
    <p:sldId id="5687" r:id="rId39"/>
    <p:sldId id="324" r:id="rId40"/>
    <p:sldId id="325" r:id="rId41"/>
    <p:sldId id="5873" r:id="rId42"/>
    <p:sldId id="5874" r:id="rId43"/>
    <p:sldId id="5875" r:id="rId44"/>
    <p:sldId id="5876" r:id="rId45"/>
    <p:sldId id="5877" r:id="rId46"/>
    <p:sldId id="331" r:id="rId47"/>
    <p:sldId id="332" r:id="rId48"/>
    <p:sldId id="333" r:id="rId49"/>
    <p:sldId id="334" r:id="rId50"/>
    <p:sldId id="335" r:id="rId51"/>
    <p:sldId id="336" r:id="rId52"/>
    <p:sldId id="410" r:id="rId53"/>
    <p:sldId id="411" r:id="rId54"/>
    <p:sldId id="412" r:id="rId55"/>
    <p:sldId id="415" r:id="rId56"/>
    <p:sldId id="391" r:id="rId57"/>
    <p:sldId id="395" r:id="rId58"/>
    <p:sldId id="396" r:id="rId59"/>
    <p:sldId id="397" r:id="rId60"/>
    <p:sldId id="5727" r:id="rId61"/>
    <p:sldId id="5872" r:id="rId62"/>
    <p:sldId id="5819" r:id="rId63"/>
    <p:sldId id="5860" r:id="rId64"/>
    <p:sldId id="5820" r:id="rId65"/>
    <p:sldId id="5805" r:id="rId66"/>
    <p:sldId id="5826" r:id="rId67"/>
    <p:sldId id="5827" r:id="rId68"/>
    <p:sldId id="377" r:id="rId69"/>
    <p:sldId id="378" r:id="rId70"/>
    <p:sldId id="380" r:id="rId71"/>
    <p:sldId id="5699" r:id="rId7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4"/>
    </p:embeddedFont>
    <p:embeddedFont>
      <p:font typeface="FreightSansLFPro" panose="02000506030000020004" pitchFamily="2" charset="77"/>
      <p:regular r:id="rId75"/>
      <p:bold r:id="rId76"/>
      <p:italic r:id="rId77"/>
      <p:boldItalic r:id="rId78"/>
    </p:embeddedFont>
    <p:embeddedFont>
      <p:font typeface="FreightSansLFPro SmBd" panose="02000503040000020004" pitchFamily="2" charset="77"/>
      <p:regular r:id="rId79"/>
      <p:bold r:id="rId80"/>
      <p:italic r:id="rId81"/>
      <p:boldItalic r:id="rId82"/>
    </p:embeddedFont>
    <p:embeddedFont>
      <p:font typeface="Helvetica Neue" panose="02000503000000020004" pitchFamily="2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9"/>
    <p:restoredTop sz="94558"/>
  </p:normalViewPr>
  <p:slideViewPr>
    <p:cSldViewPr snapToGrid="0">
      <p:cViewPr varScale="1">
        <p:scale>
          <a:sx n="155" d="100"/>
          <a:sy n="155" d="100"/>
        </p:scale>
        <p:origin x="143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8/10/relationships/authors" Target="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52e39a858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9" name="Google Shape;1169;g152e39a8589_2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52e39a8589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1" name="Google Shape;1181;g152e39a8589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52e39a8589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5" name="Google Shape;1195;g152e39a8589_2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add the energy, chemicals, and materials used by the fab.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factor in yield of manufacturing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52e39a8589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2" name="Google Shape;1202;g152e39a8589_2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52e39a8589_2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9" name="Google Shape;2469;g152e39a8589_2_8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52e39a8589_2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0" name="Google Shape;2480;g152e39a8589_2_8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52e39a8589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52e39a8589_2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52e39a858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4" name="Google Shape;1224;g152e39a8589_2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52e39a858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5" name="Google Shape;1245;g152e39a8589_2_2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52e39a8589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9" name="Google Shape;1259;g152e39a8589_2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a similar approach for modeling emissions for memory and storage units which can be found in the paper.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E9DA37D3-6F8F-A351-9E86-53B66E62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>
            <a:extLst>
              <a:ext uri="{FF2B5EF4-FFF2-40B4-BE49-F238E27FC236}">
                <a16:creationId xmlns:a16="http://schemas.microsoft.com/office/drawing/2014/main" id="{B4F8F60F-E03B-EF85-BC14-87C15941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>
            <a:extLst>
              <a:ext uri="{FF2B5EF4-FFF2-40B4-BE49-F238E27FC236}">
                <a16:creationId xmlns:a16="http://schemas.microsoft.com/office/drawing/2014/main" id="{F07BFA2E-3C8E-3257-B07F-9C2DE17AD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>
            <a:extLst>
              <a:ext uri="{FF2B5EF4-FFF2-40B4-BE49-F238E27FC236}">
                <a16:creationId xmlns:a16="http://schemas.microsoft.com/office/drawing/2014/main" id="{F917B421-DC53-5736-05A6-A0BDC0366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0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EIO: </a:t>
            </a:r>
            <a:r>
              <a:rPr lang="en-US" sz="1100" dirty="0">
                <a:latin typeface="+mj-lt"/>
              </a:rPr>
              <a:t>A cost-based methodology to translate component price into embodied carbon footprint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LCA: </a:t>
            </a:r>
            <a:r>
              <a:rPr lang="en-US" sz="1100" dirty="0">
                <a:latin typeface="+mj-lt"/>
              </a:rPr>
              <a:t>A database-based methodology to quantify systems’ embodied emissions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latin typeface="+mj-lt"/>
              </a:rPr>
              <a:t>Exergy: A methodology based on evaluating the thermodynamic energy in devices </a:t>
            </a:r>
          </a:p>
        </p:txBody>
      </p:sp>
    </p:spTree>
    <p:extLst>
      <p:ext uri="{BB962C8B-B14F-4D97-AF65-F5344CB8AC3E}">
        <p14:creationId xmlns:p14="http://schemas.microsoft.com/office/powerpoint/2010/main" val="280522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52e39a8589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2" name="Google Shape;1292;g152e39a8589_2_2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5332db1e8c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g15332db1e8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332db1e8c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15332db1e8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2e39a8589_2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g152e39a8589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52e39a8589_2_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g152e39a8589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52e39a8589_2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152e39a858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52e39a8589_2_4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152e39a8589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5332db1e8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15332db1e8c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84" name="Google Shape;1084;g15332db1e8c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52e39a8589_2_4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g152e39a8589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52e39a8589_2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g152e39a8589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2e39a8589_2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152e39a8589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52e39a8589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8" name="Google Shape;1468;g152e39a8589_2_4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52e39a8589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Google Shape;1488;g152e39a8589_2_4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52e39a8589_2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g152e39a8589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535daa038c_13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1535daa038c_1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152e39a8589_2_5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g152e39a858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7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52e39a8589_2_5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g152e39a8589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26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52e39a8589_2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g152e39a858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56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5332db1e8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g15332db1e8c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1091" name="Google Shape;1091;g15332db1e8c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52e39a8589_2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g152e39a8589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405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152e39a8589_2_8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g152e39a8589_2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152e39a8589_2_8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g152e39a8589_2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52e39a8589_2_9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g152e39a8589_2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52e39a8589_2_9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g152e39a8589_2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332db1e8c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15332db1e8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553915B5-732C-F74F-084E-7B60C4F5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>
            <a:extLst>
              <a:ext uri="{FF2B5EF4-FFF2-40B4-BE49-F238E27FC236}">
                <a16:creationId xmlns:a16="http://schemas.microsoft.com/office/drawing/2014/main" id="{E6401C3B-5BE2-687F-F65E-650784ACD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>
            <a:extLst>
              <a:ext uri="{FF2B5EF4-FFF2-40B4-BE49-F238E27FC236}">
                <a16:creationId xmlns:a16="http://schemas.microsoft.com/office/drawing/2014/main" id="{A25F3CBC-DECE-C57C-CA15-444B241D0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>
            <a:extLst>
              <a:ext uri="{FF2B5EF4-FFF2-40B4-BE49-F238E27FC236}">
                <a16:creationId xmlns:a16="http://schemas.microsoft.com/office/drawing/2014/main" id="{35CA68FE-584C-9DE3-FF4A-2700771EFF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574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1530ea6de1a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g1530ea6de1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530ea6de1a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g1530ea6de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530ea6de1a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g1530ea6de1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5332db1e8c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8" name="Google Shape;1098;g15332db1e8c_0_7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E9DA37D3-6F8F-A351-9E86-53B66E62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>
            <a:extLst>
              <a:ext uri="{FF2B5EF4-FFF2-40B4-BE49-F238E27FC236}">
                <a16:creationId xmlns:a16="http://schemas.microsoft.com/office/drawing/2014/main" id="{B4F8F60F-E03B-EF85-BC14-87C15941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>
            <a:extLst>
              <a:ext uri="{FF2B5EF4-FFF2-40B4-BE49-F238E27FC236}">
                <a16:creationId xmlns:a16="http://schemas.microsoft.com/office/drawing/2014/main" id="{F07BFA2E-3C8E-3257-B07F-9C2DE17AD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>
            <a:extLst>
              <a:ext uri="{FF2B5EF4-FFF2-40B4-BE49-F238E27FC236}">
                <a16:creationId xmlns:a16="http://schemas.microsoft.com/office/drawing/2014/main" id="{F917B421-DC53-5736-05A6-A0BDC0366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0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5332db1e8c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5" name="Google Shape;1105;g15332db1e8c_0_7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332db1e8c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5" name="Google Shape;1125;g15332db1e8c_0_7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52e39a858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g152e39a8589_2_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52e39a8589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g152e39a8589_2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059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470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ragrap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2625" baseline="0">
                <a:solidFill>
                  <a:schemeClr val="bg1"/>
                </a:solidFill>
                <a:latin typeface="FreightSansLFPro"/>
              </a:defRPr>
            </a:lvl1pPr>
            <a:lvl2pPr marL="3429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475">
                <a:solidFill>
                  <a:schemeClr val="bg1"/>
                </a:solidFill>
                <a:latin typeface="FreightSansLFPro"/>
              </a:defRPr>
            </a:lvl2pPr>
            <a:lvl3pPr marL="5143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250">
                <a:solidFill>
                  <a:schemeClr val="bg1"/>
                </a:solidFill>
                <a:latin typeface="FreightSansLFPro"/>
              </a:defRPr>
            </a:lvl3pPr>
            <a:lvl4pPr marL="68580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2025">
                <a:solidFill>
                  <a:schemeClr val="bg1"/>
                </a:solidFill>
                <a:latin typeface="FreightSansLFPro"/>
              </a:defRPr>
            </a:lvl4pPr>
            <a:lvl5pPr marL="857250" indent="-17145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3750" b="1" i="0">
                <a:solidFill>
                  <a:schemeClr val="tx2">
                    <a:lumMod val="10000"/>
                  </a:schemeClr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390525">
              <a:tabLst/>
              <a:defRPr sz="2250" baseline="0">
                <a:solidFill>
                  <a:schemeClr val="tx2">
                    <a:lumMod val="25000"/>
                  </a:schemeClr>
                </a:solidFill>
                <a:latin typeface="FreightSansLFPro Med"/>
              </a:defRPr>
            </a:lvl1pPr>
            <a:lvl2pPr algn="l">
              <a:defRPr sz="225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225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225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225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1384A-6056-524E-9AB1-26E5CADF93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F177AD-47F1-2F4B-9D95-2CD3E93DC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423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69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  <p:sldLayoutId id="2147483691" r:id="rId5"/>
    <p:sldLayoutId id="2147483692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Leo Han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 l="8615" r="9181"/>
          <a:stretch/>
        </p:blipFill>
        <p:spPr>
          <a:xfrm>
            <a:off x="3658296" y="2844930"/>
            <a:ext cx="1898508" cy="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6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 dirty="0"/>
          </a:p>
        </p:txBody>
      </p:sp>
      <p:sp>
        <p:nvSpPr>
          <p:cNvPr id="1102" name="Google Shape;1102;p96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 dirty="0">
                <a:solidFill>
                  <a:srgbClr val="151619"/>
                </a:solidFill>
              </a:rPr>
              <a:t>A</a:t>
            </a:r>
            <a:r>
              <a:rPr lang="en" sz="1900" b="1" dirty="0">
                <a:solidFill>
                  <a:srgbClr val="151619"/>
                </a:solidFill>
              </a:rPr>
              <a:t>rchitectural </a:t>
            </a:r>
            <a:r>
              <a:rPr lang="en" sz="1900" b="1" u="sng" dirty="0">
                <a:solidFill>
                  <a:srgbClr val="151619"/>
                </a:solidFill>
              </a:rPr>
              <a:t>C</a:t>
            </a:r>
            <a:r>
              <a:rPr lang="en" sz="1900" b="1" dirty="0">
                <a:solidFill>
                  <a:srgbClr val="151619"/>
                </a:solidFill>
              </a:rPr>
              <a:t>arbon Modeling </a:t>
            </a:r>
            <a:r>
              <a:rPr lang="en" sz="1900" b="1" u="sng" dirty="0">
                <a:solidFill>
                  <a:srgbClr val="151619"/>
                </a:solidFill>
              </a:rPr>
              <a:t>T</a:t>
            </a:r>
            <a:r>
              <a:rPr lang="en" sz="1900" b="1" dirty="0">
                <a:solidFill>
                  <a:srgbClr val="151619"/>
                </a:solidFill>
              </a:rPr>
              <a:t>ools (ACT) </a:t>
            </a:r>
            <a:endParaRPr sz="1900" b="1" dirty="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7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7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10" name="Google Shape;1110;p97"/>
          <p:cNvCxnSpPr>
            <a:endCxn id="110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11" name="Google Shape;1111;p97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7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97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7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7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7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17" name="Google Shape;1117;p97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18" name="Google Shape;1118;p97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97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20" name="Google Shape;1120;p97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21" name="Google Shape;1121;p97"/>
          <p:cNvCxnSpPr>
            <a:stCxn id="1107" idx="2"/>
            <a:endCxn id="110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22" name="Google Shape;1122;p97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8"/>
          <p:cNvSpPr/>
          <p:nvPr/>
        </p:nvSpPr>
        <p:spPr>
          <a:xfrm>
            <a:off x="2663000" y="874850"/>
            <a:ext cx="4395900" cy="13800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8"/>
          <p:cNvSpPr/>
          <p:nvPr/>
        </p:nvSpPr>
        <p:spPr>
          <a:xfrm>
            <a:off x="3827241" y="2633023"/>
            <a:ext cx="2053500" cy="9810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Arch. Carbon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Carbon–aware HW        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metrics</a:t>
            </a:r>
            <a:endParaRPr sz="300"/>
          </a:p>
        </p:txBody>
      </p:sp>
      <p:cxnSp>
        <p:nvCxnSpPr>
          <p:cNvPr id="1130" name="Google Shape;1130;p98"/>
          <p:cNvCxnSpPr>
            <a:endCxn id="1129" idx="1"/>
          </p:cNvCxnSpPr>
          <p:nvPr/>
        </p:nvCxnSpPr>
        <p:spPr>
          <a:xfrm>
            <a:off x="2232741" y="3123523"/>
            <a:ext cx="159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131" name="Google Shape;1131;p98" descr="Factory silhouette Images, Stock Photos &amp;amp; Vectors | Shutterstock"/>
          <p:cNvPicPr preferRelativeResize="0"/>
          <p:nvPr/>
        </p:nvPicPr>
        <p:blipFill rotWithShape="1">
          <a:blip r:embed="rId3">
            <a:alphaModFix/>
          </a:blip>
          <a:srcRect t="9459" b="16058"/>
          <a:stretch/>
        </p:blipFill>
        <p:spPr>
          <a:xfrm>
            <a:off x="2841787" y="933215"/>
            <a:ext cx="1795232" cy="10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98" descr="Ai, artificial, learning, network, neural icon -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215" y="1359921"/>
            <a:ext cx="894976" cy="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98" descr="A picture containing text,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3036355"/>
            <a:ext cx="1216960" cy="12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7221" y="1044575"/>
            <a:ext cx="874758" cy="8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98" descr="16,690 Wind Turbine Illustrations &amp;amp; Clip Art - iStock"/>
          <p:cNvPicPr preferRelativeResize="0"/>
          <p:nvPr/>
        </p:nvPicPr>
        <p:blipFill rotWithShape="1">
          <a:blip r:embed="rId7">
            <a:alphaModFix/>
          </a:blip>
          <a:srcRect l="11621" t="13916" b="3691"/>
          <a:stretch/>
        </p:blipFill>
        <p:spPr>
          <a:xfrm>
            <a:off x="5820986" y="933215"/>
            <a:ext cx="1091303" cy="10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98"/>
          <p:cNvSpPr txBox="1"/>
          <p:nvPr/>
        </p:nvSpPr>
        <p:spPr>
          <a:xfrm>
            <a:off x="460807" y="230376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performance</a:t>
            </a:r>
            <a:endParaRPr sz="500"/>
          </a:p>
        </p:txBody>
      </p:sp>
      <p:sp>
        <p:nvSpPr>
          <p:cNvPr id="1137" name="Google Shape;1137;p98"/>
          <p:cNvSpPr txBox="1"/>
          <p:nvPr/>
        </p:nvSpPr>
        <p:spPr>
          <a:xfrm>
            <a:off x="464046" y="4228013"/>
            <a:ext cx="1546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design &amp;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power</a:t>
            </a:r>
            <a:endParaRPr sz="500"/>
          </a:p>
        </p:txBody>
      </p:sp>
      <p:sp>
        <p:nvSpPr>
          <p:cNvPr id="1138" name="Google Shape;1138;p98"/>
          <p:cNvSpPr/>
          <p:nvPr/>
        </p:nvSpPr>
        <p:spPr>
          <a:xfrm>
            <a:off x="353722" y="1283517"/>
            <a:ext cx="1879200" cy="3620100"/>
          </a:xfrm>
          <a:prstGeom prst="rect">
            <a:avLst/>
          </a:prstGeom>
          <a:noFill/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8"/>
          <p:cNvSpPr txBox="1"/>
          <p:nvPr/>
        </p:nvSpPr>
        <p:spPr>
          <a:xfrm>
            <a:off x="2974643" y="1884744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Fab</a:t>
            </a:r>
            <a:endParaRPr sz="500"/>
          </a:p>
        </p:txBody>
      </p:sp>
      <p:sp>
        <p:nvSpPr>
          <p:cNvPr id="1140" name="Google Shape;1140;p98"/>
          <p:cNvSpPr txBox="1"/>
          <p:nvPr/>
        </p:nvSpPr>
        <p:spPr>
          <a:xfrm>
            <a:off x="5220611" y="1875868"/>
            <a:ext cx="1546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endParaRPr sz="500"/>
          </a:p>
        </p:txBody>
      </p:sp>
      <p:cxnSp>
        <p:nvCxnSpPr>
          <p:cNvPr id="1141" name="Google Shape;1141;p98"/>
          <p:cNvCxnSpPr>
            <a:stCxn id="1127" idx="2"/>
            <a:endCxn id="1129" idx="0"/>
          </p:cNvCxnSpPr>
          <p:nvPr/>
        </p:nvCxnSpPr>
        <p:spPr>
          <a:xfrm flipH="1">
            <a:off x="4854050" y="2254850"/>
            <a:ext cx="6900" cy="37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42" name="Google Shape;1142;p98"/>
          <p:cNvSpPr/>
          <p:nvPr/>
        </p:nvSpPr>
        <p:spPr>
          <a:xfrm>
            <a:off x="7059011" y="2788835"/>
            <a:ext cx="1932600" cy="66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Operational</a:t>
            </a:r>
            <a:r>
              <a:rPr lang="en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04D85"/>
              </a:buClr>
              <a:buSzPts val="1800"/>
              <a:buFont typeface="Arial"/>
              <a:buNone/>
            </a:pPr>
            <a:r>
              <a:rPr lang="en" sz="1600" b="1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Embodied</a:t>
            </a:r>
            <a:r>
              <a:rPr lang="en" sz="16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lang="en" sz="1600" baseline="-25000">
                <a:solidFill>
                  <a:srgbClr val="304D8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0"/>
          </a:p>
        </p:txBody>
      </p:sp>
      <p:cxnSp>
        <p:nvCxnSpPr>
          <p:cNvPr id="1143" name="Google Shape;1143;p98"/>
          <p:cNvCxnSpPr>
            <a:stCxn id="1129" idx="3"/>
            <a:endCxn id="1142" idx="1"/>
          </p:cNvCxnSpPr>
          <p:nvPr/>
        </p:nvCxnSpPr>
        <p:spPr>
          <a:xfrm>
            <a:off x="5880741" y="3123523"/>
            <a:ext cx="1178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44" name="Google Shape;1144;p98"/>
          <p:cNvCxnSpPr/>
          <p:nvPr/>
        </p:nvCxnSpPr>
        <p:spPr>
          <a:xfrm>
            <a:off x="7932138" y="3458249"/>
            <a:ext cx="0" cy="1129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1145" name="Google Shape;1145;p98"/>
          <p:cNvCxnSpPr/>
          <p:nvPr/>
        </p:nvCxnSpPr>
        <p:spPr>
          <a:xfrm rot="10800000">
            <a:off x="2232768" y="4587387"/>
            <a:ext cx="1845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cxnSp>
        <p:nvCxnSpPr>
          <p:cNvPr id="1146" name="Google Shape;1146;p98"/>
          <p:cNvCxnSpPr/>
          <p:nvPr/>
        </p:nvCxnSpPr>
        <p:spPr>
          <a:xfrm rot="10800000">
            <a:off x="5837238" y="4588142"/>
            <a:ext cx="2094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400000"/>
            <a:headEnd type="none" w="sm" len="sm"/>
            <a:tailEnd type="triangle" w="med" len="med"/>
          </a:ln>
        </p:spPr>
      </p:cxnSp>
      <p:sp>
        <p:nvSpPr>
          <p:cNvPr id="1147" name="Google Shape;1147;p98"/>
          <p:cNvSpPr/>
          <p:nvPr/>
        </p:nvSpPr>
        <p:spPr>
          <a:xfrm>
            <a:off x="4078668" y="4281534"/>
            <a:ext cx="1760700" cy="6117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" sz="1600" baseline="-250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-aware </a:t>
            </a:r>
            <a:endParaRPr sz="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HW </a:t>
            </a:r>
            <a:r>
              <a:rPr lang="en" sz="16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300"/>
          </a:p>
        </p:txBody>
      </p:sp>
      <p:sp>
        <p:nvSpPr>
          <p:cNvPr id="1148" name="Google Shape;1148;p98"/>
          <p:cNvSpPr txBox="1"/>
          <p:nvPr/>
        </p:nvSpPr>
        <p:spPr>
          <a:xfrm>
            <a:off x="0" y="274975"/>
            <a:ext cx="9144000" cy="3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151619"/>
                </a:solidFill>
              </a:rPr>
              <a:t>A</a:t>
            </a:r>
            <a:r>
              <a:rPr lang="en" sz="1900" b="1">
                <a:solidFill>
                  <a:srgbClr val="151619"/>
                </a:solidFill>
              </a:rPr>
              <a:t>rchitectural </a:t>
            </a:r>
            <a:r>
              <a:rPr lang="en" sz="1900" b="1" u="sng">
                <a:solidFill>
                  <a:srgbClr val="151619"/>
                </a:solidFill>
              </a:rPr>
              <a:t>C</a:t>
            </a:r>
            <a:r>
              <a:rPr lang="en" sz="1900" b="1">
                <a:solidFill>
                  <a:srgbClr val="151619"/>
                </a:solidFill>
              </a:rPr>
              <a:t>arbon Modeling </a:t>
            </a:r>
            <a:r>
              <a:rPr lang="en" sz="1900" b="1" u="sng">
                <a:solidFill>
                  <a:srgbClr val="151619"/>
                </a:solidFill>
              </a:rPr>
              <a:t>T</a:t>
            </a:r>
            <a:r>
              <a:rPr lang="en" sz="1900" b="1">
                <a:solidFill>
                  <a:srgbClr val="151619"/>
                </a:solidFill>
              </a:rPr>
              <a:t>ools (ACT) </a:t>
            </a:r>
            <a:endParaRPr sz="1900" b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99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55" name="Google Shape;1155;p99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56" name="Google Shape;1156;p99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0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63" name="Google Shape;1163;p100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64" name="Google Shape;1164;p100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65" name="Google Shape;1165;p100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66" name="Google Shape;1166;p100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73" name="Google Shape;1173;p101"/>
          <p:cNvSpPr txBox="1"/>
          <p:nvPr/>
        </p:nvSpPr>
        <p:spPr>
          <a:xfrm>
            <a:off x="374972" y="1349400"/>
            <a:ext cx="3926964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73" r="-24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4" name="Google Shape;1174;p101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75" name="Google Shape;1175;p101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76" name="Google Shape;1176;p101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77" name="Google Shape;1177;p101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78" name="Google Shape;1178;p101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2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Carbon Model</a:t>
            </a:r>
            <a:endParaRPr sz="500"/>
          </a:p>
        </p:txBody>
      </p:sp>
      <p:sp>
        <p:nvSpPr>
          <p:cNvPr id="1185" name="Google Shape;1185;p102"/>
          <p:cNvSpPr txBox="1"/>
          <p:nvPr/>
        </p:nvSpPr>
        <p:spPr>
          <a:xfrm>
            <a:off x="374972" y="1349400"/>
            <a:ext cx="3955819" cy="7018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1" b="-1688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6" name="Google Shape;1186;p102"/>
          <p:cNvSpPr txBox="1"/>
          <p:nvPr/>
        </p:nvSpPr>
        <p:spPr>
          <a:xfrm>
            <a:off x="374972" y="2754281"/>
            <a:ext cx="2598908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27" r="-2740" b="-23286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7" name="Google Shape;1187;p102"/>
          <p:cNvSpPr txBox="1"/>
          <p:nvPr/>
        </p:nvSpPr>
        <p:spPr>
          <a:xfrm>
            <a:off x="374972" y="3803345"/>
            <a:ext cx="6181945" cy="9639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462" t="-94085" b="-161571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188" name="Google Shape;1188;p102"/>
          <p:cNvSpPr txBox="1"/>
          <p:nvPr/>
        </p:nvSpPr>
        <p:spPr>
          <a:xfrm>
            <a:off x="5578397" y="1517957"/>
            <a:ext cx="35056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Performance/power/energy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lifetime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of hardware</a:t>
            </a:r>
            <a:endParaRPr sz="500"/>
          </a:p>
        </p:txBody>
      </p:sp>
      <p:sp>
        <p:nvSpPr>
          <p:cNvPr id="1189" name="Google Shape;1189;p102"/>
          <p:cNvSpPr txBox="1"/>
          <p:nvPr/>
        </p:nvSpPr>
        <p:spPr>
          <a:xfrm>
            <a:off x="5578397" y="2620975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800"/>
              <a:buFont typeface="Arial"/>
              <a:buNone/>
            </a:pP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Energy efficiency 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environment (</a:t>
            </a:r>
            <a:r>
              <a:rPr lang="en" sz="1800" b="1" u="none" strike="noStrike" cap="none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carbon intensity</a:t>
            </a: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sp>
        <p:nvSpPr>
          <p:cNvPr id="1190" name="Google Shape;1190;p102"/>
          <p:cNvSpPr txBox="1"/>
          <p:nvPr/>
        </p:nvSpPr>
        <p:spPr>
          <a:xfrm>
            <a:off x="5578398" y="4078497"/>
            <a:ext cx="3505665" cy="60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Overhead of </a:t>
            </a: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hardware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800"/>
              <a:buFont typeface="Arial"/>
              <a:buNone/>
            </a:pPr>
            <a:r>
              <a:rPr lang="en" sz="18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endParaRPr sz="18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02"/>
          <p:cNvSpPr/>
          <p:nvPr/>
        </p:nvSpPr>
        <p:spPr>
          <a:xfrm>
            <a:off x="374972" y="948345"/>
            <a:ext cx="520342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500"/>
          </a:p>
        </p:txBody>
      </p:sp>
      <p:sp>
        <p:nvSpPr>
          <p:cNvPr id="1192" name="Google Shape;1192;p102"/>
          <p:cNvSpPr/>
          <p:nvPr/>
        </p:nvSpPr>
        <p:spPr>
          <a:xfrm>
            <a:off x="5578397" y="948345"/>
            <a:ext cx="3505665" cy="275845"/>
          </a:xfrm>
          <a:prstGeom prst="rect">
            <a:avLst/>
          </a:prstGeom>
          <a:solidFill>
            <a:srgbClr val="E6E8EA"/>
          </a:solidFill>
          <a:ln w="9525" cap="flat" cmpd="sng">
            <a:solidFill>
              <a:srgbClr val="1516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Hardware/software input</a:t>
            </a:r>
            <a:endParaRPr sz="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426446-C419-2C1A-34DF-0A42A1169894}"/>
                  </a:ext>
                </a:extLst>
              </p:cNvPr>
              <p:cNvSpPr txBox="1"/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𝑠𝑜𝑐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𝑓𝑎𝑏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𝐹𝑎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𝑔𝑎𝑠𝑠𝑒𝑠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𝑚𝑎𝑡𝑒𝑟𝑖𝑎𝑙𝑠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𝑌𝑖𝑒𝑙𝑑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426446-C419-2C1A-34DF-0A42A116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0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07" name="Google Shape;1207;p104"/>
          <p:cNvSpPr txBox="1"/>
          <p:nvPr/>
        </p:nvSpPr>
        <p:spPr>
          <a:xfrm>
            <a:off x="3923865" y="4195650"/>
            <a:ext cx="2293061" cy="304699"/>
          </a:xfrm>
          <a:prstGeom prst="rect">
            <a:avLst/>
          </a:prstGeom>
          <a:solidFill>
            <a:srgbClr val="FCDAD8"/>
          </a:solidFill>
          <a:ln w="12700" cap="flat" cmpd="sng">
            <a:solidFill>
              <a:srgbClr val="92100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Hardware design</a:t>
            </a:r>
            <a:endParaRPr sz="500" dirty="0"/>
          </a:p>
        </p:txBody>
      </p:sp>
      <p:cxnSp>
        <p:nvCxnSpPr>
          <p:cNvPr id="1208" name="Google Shape;1208;p104"/>
          <p:cNvCxnSpPr>
            <a:stCxn id="1207" idx="0"/>
          </p:cNvCxnSpPr>
          <p:nvPr/>
        </p:nvCxnSpPr>
        <p:spPr>
          <a:xfrm rot="10800000">
            <a:off x="2280995" y="3508350"/>
            <a:ext cx="2789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09" name="Google Shape;1209;p104"/>
          <p:cNvSpPr txBox="1"/>
          <p:nvPr/>
        </p:nvSpPr>
        <p:spPr>
          <a:xfrm>
            <a:off x="652292" y="1579517"/>
            <a:ext cx="1734508" cy="609397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2774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 (grid)</a:t>
            </a:r>
            <a:endParaRPr sz="500"/>
          </a:p>
        </p:txBody>
      </p:sp>
      <p:cxnSp>
        <p:nvCxnSpPr>
          <p:cNvPr id="1210" name="Google Shape;1210;p104"/>
          <p:cNvCxnSpPr>
            <a:stCxn id="1209" idx="2"/>
          </p:cNvCxnSpPr>
          <p:nvPr/>
        </p:nvCxnSpPr>
        <p:spPr>
          <a:xfrm>
            <a:off x="1519546" y="2188914"/>
            <a:ext cx="1298400" cy="687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1" name="Google Shape;1211;p104"/>
          <p:cNvCxnSpPr>
            <a:stCxn id="1212" idx="2"/>
          </p:cNvCxnSpPr>
          <p:nvPr/>
        </p:nvCxnSpPr>
        <p:spPr>
          <a:xfrm flipH="1">
            <a:off x="4249035" y="2247815"/>
            <a:ext cx="1505700" cy="714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12" name="Google Shape;1212;p104"/>
          <p:cNvSpPr txBox="1"/>
          <p:nvPr/>
        </p:nvSpPr>
        <p:spPr>
          <a:xfrm>
            <a:off x="3562714" y="1638417"/>
            <a:ext cx="4384043" cy="609397"/>
          </a:xfrm>
          <a:prstGeom prst="rect">
            <a:avLst/>
          </a:prstGeom>
          <a:solidFill>
            <a:srgbClr val="DDE8FF"/>
          </a:solidFill>
          <a:ln w="12700" cap="flat" cmpd="sng">
            <a:solidFill>
              <a:srgbClr val="0039A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Device and fab characterization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None/>
            </a:pPr>
            <a:r>
              <a:rPr lang="en" sz="18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(industry fabs, device data)</a:t>
            </a:r>
            <a:endParaRPr sz="1800" u="none" strike="noStrike" cap="none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3" name="Google Shape;1213;p104"/>
          <p:cNvCxnSpPr>
            <a:stCxn id="1212" idx="2"/>
          </p:cNvCxnSpPr>
          <p:nvPr/>
        </p:nvCxnSpPr>
        <p:spPr>
          <a:xfrm>
            <a:off x="5754735" y="2247815"/>
            <a:ext cx="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14" name="Google Shape;1214;p104"/>
          <p:cNvCxnSpPr>
            <a:stCxn id="1212" idx="2"/>
          </p:cNvCxnSpPr>
          <p:nvPr/>
        </p:nvCxnSpPr>
        <p:spPr>
          <a:xfrm>
            <a:off x="5754735" y="2247815"/>
            <a:ext cx="1580100" cy="69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CE73D0-7206-6EEE-0AD6-2471F68F4919}"/>
                  </a:ext>
                </a:extLst>
              </p:cNvPr>
              <p:cNvSpPr txBox="1"/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𝑠𝑜𝑐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𝑓𝑎𝑏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𝑔𝑎𝑠𝑠𝑒𝑠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𝐹𝑎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𝑚𝑎𝑡𝑒𝑟𝑖𝑎𝑙𝑠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𝑌𝑖𝑒𝑙𝑑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CE73D0-7206-6EEE-0AD6-2471F68F4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5" y="2962115"/>
                <a:ext cx="7816669" cy="855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73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 dirty="0"/>
          </a:p>
        </p:txBody>
      </p:sp>
      <p:sp>
        <p:nvSpPr>
          <p:cNvPr id="2473" name="Google Shape;2473;p173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500" dirty="0"/>
          </a:p>
        </p:txBody>
      </p:sp>
      <p:pic>
        <p:nvPicPr>
          <p:cNvPr id="2474" name="Google Shape;2474;p173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73"/>
          <p:cNvSpPr txBox="1"/>
          <p:nvPr/>
        </p:nvSpPr>
        <p:spPr>
          <a:xfrm>
            <a:off x="2976993" y="1797341"/>
            <a:ext cx="198362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400" dirty="0"/>
          </a:p>
        </p:txBody>
      </p:sp>
      <p:cxnSp>
        <p:nvCxnSpPr>
          <p:cNvPr id="2476" name="Google Shape;2476;p173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77" name="Google Shape;2477;p173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6DAAE7EC-854D-36FD-F3FE-923BB4CD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>
            <a:extLst>
              <a:ext uri="{FF2B5EF4-FFF2-40B4-BE49-F238E27FC236}">
                <a16:creationId xmlns:a16="http://schemas.microsoft.com/office/drawing/2014/main" id="{9086952A-DB8C-A901-0214-50E784124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b="1">
                <a:latin typeface="FreightSansLFPro" panose="02000506030000020004" pitchFamily="2" charset="77"/>
              </a:rPr>
              <a:t>ACT Tutorial: Today</a:t>
            </a:r>
            <a:endParaRPr lang="en-US" sz="32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>
            <a:extLst>
              <a:ext uri="{FF2B5EF4-FFF2-40B4-BE49-F238E27FC236}">
                <a16:creationId xmlns:a16="http://schemas.microsoft.com/office/drawing/2014/main" id="{DB6E0B4C-6DE6-F307-65EA-35917700F9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55" name="Google Shape;555;p62">
            <a:extLst>
              <a:ext uri="{FF2B5EF4-FFF2-40B4-BE49-F238E27FC236}">
                <a16:creationId xmlns:a16="http://schemas.microsoft.com/office/drawing/2014/main" id="{919D873E-908A-E8CF-6509-8FA9D8E4B1F3}"/>
              </a:ext>
            </a:extLst>
          </p:cNvPr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A96E2D-F9A8-688C-771C-CF9F17EE6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10092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055E1BD1-6FD5-EEF8-C666-2F7FCD6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0" y="2165601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2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174"/>
          <p:cNvSpPr txBox="1"/>
          <p:nvPr/>
        </p:nvSpPr>
        <p:spPr>
          <a:xfrm>
            <a:off x="374972" y="35012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2484" name="Google Shape;2484;p174"/>
          <p:cNvSpPr txBox="1"/>
          <p:nvPr/>
        </p:nvSpPr>
        <p:spPr>
          <a:xfrm>
            <a:off x="1146646" y="1040746"/>
            <a:ext cx="7997354" cy="640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10" b="-10369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2485" name="Google Shape;2485;p174"/>
          <p:cNvPicPr preferRelativeResize="0"/>
          <p:nvPr/>
        </p:nvPicPr>
        <p:blipFill rotWithShape="1">
          <a:blip r:embed="rId4">
            <a:alphaModFix/>
          </a:blip>
          <a:srcRect t="4131"/>
          <a:stretch/>
        </p:blipFill>
        <p:spPr>
          <a:xfrm>
            <a:off x="1941336" y="1770579"/>
            <a:ext cx="5427702" cy="195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174"/>
          <p:cNvPicPr preferRelativeResize="0"/>
          <p:nvPr/>
        </p:nvPicPr>
        <p:blipFill rotWithShape="1">
          <a:blip r:embed="rId5">
            <a:alphaModFix/>
          </a:blip>
          <a:srcRect t="5662" b="6542"/>
          <a:stretch/>
        </p:blipFill>
        <p:spPr>
          <a:xfrm>
            <a:off x="1771435" y="3169727"/>
            <a:ext cx="5601130" cy="1844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8" name="Google Shape;2488;p174"/>
          <p:cNvCxnSpPr/>
          <p:nvPr/>
        </p:nvCxnSpPr>
        <p:spPr>
          <a:xfrm rot="10800000" flipH="1">
            <a:off x="4183595" y="2124358"/>
            <a:ext cx="1699045" cy="580082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89" name="Google Shape;2489;p174"/>
          <p:cNvSpPr txBox="1"/>
          <p:nvPr/>
        </p:nvSpPr>
        <p:spPr>
          <a:xfrm>
            <a:off x="4289061" y="3251600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95% abatement</a:t>
            </a:r>
            <a:endParaRPr sz="1700" b="1" u="none" strike="noStrike" cap="none" dirty="0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74"/>
          <p:cNvSpPr txBox="1"/>
          <p:nvPr/>
        </p:nvSpPr>
        <p:spPr>
          <a:xfrm>
            <a:off x="5303484" y="4224585"/>
            <a:ext cx="1983627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99% abatement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74"/>
          <p:cNvSpPr txBox="1"/>
          <p:nvPr/>
        </p:nvSpPr>
        <p:spPr>
          <a:xfrm>
            <a:off x="7029414" y="3609872"/>
            <a:ext cx="1261146" cy="279307"/>
          </a:xfrm>
          <a:prstGeom prst="rect">
            <a:avLst/>
          </a:prstGeom>
          <a:solidFill>
            <a:schemeClr val="lt1">
              <a:alpha val="1882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7090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0F7090"/>
                </a:solidFill>
                <a:latin typeface="Arial"/>
                <a:ea typeface="Arial"/>
                <a:cs typeface="Arial"/>
                <a:sym typeface="Arial"/>
              </a:rPr>
              <a:t>TSMC (97%)</a:t>
            </a:r>
            <a:endParaRPr sz="1700" b="1" u="none" strike="noStrike" cap="none">
              <a:solidFill>
                <a:srgbClr val="0F7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174"/>
          <p:cNvSpPr/>
          <p:nvPr/>
        </p:nvSpPr>
        <p:spPr>
          <a:xfrm>
            <a:off x="83186" y="4793658"/>
            <a:ext cx="4572000" cy="33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DTCO including Sustainability: Power-Performance-Area-Cost-Environmental score (PPACE) Analysis for Logic Technologies. Bardon et. al (IEDM 2020)</a:t>
            </a:r>
            <a:endParaRPr sz="500"/>
          </a:p>
        </p:txBody>
      </p:sp>
      <p:sp>
        <p:nvSpPr>
          <p:cNvPr id="2" name="Google Shape;2475;p173">
            <a:extLst>
              <a:ext uri="{FF2B5EF4-FFF2-40B4-BE49-F238E27FC236}">
                <a16:creationId xmlns:a16="http://schemas.microsoft.com/office/drawing/2014/main" id="{FED0006F-C7AE-4386-A933-25426AFE7B4C}"/>
              </a:ext>
            </a:extLst>
          </p:cNvPr>
          <p:cNvSpPr txBox="1"/>
          <p:nvPr/>
        </p:nvSpPr>
        <p:spPr>
          <a:xfrm>
            <a:off x="2976993" y="1797341"/>
            <a:ext cx="198362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28053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328053"/>
                </a:solidFill>
                <a:latin typeface="Arial"/>
                <a:ea typeface="Arial"/>
                <a:cs typeface="Arial"/>
                <a:sym typeface="Arial"/>
              </a:rPr>
              <a:t>Fab energy increases over tech. nodes</a:t>
            </a:r>
            <a:endParaRPr sz="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5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1" name="Google Shape;1221;p105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06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28" name="Google Shape;1228;p106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pic>
        <p:nvPicPr>
          <p:cNvPr id="1229" name="Google Shape;1229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70" y="1994996"/>
            <a:ext cx="6774361" cy="254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06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marR="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Font typeface="Arial"/>
              <a:buChar char="•"/>
            </a:pPr>
            <a:r>
              <a:rPr lang="en" sz="900" i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[TSMC] TSMC Sustainability Reports 2018-2020</a:t>
            </a:r>
            <a:endParaRPr sz="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BA08F-FAA1-526B-C20F-EE43B4668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5000" r="1915" b="4466"/>
          <a:stretch/>
        </p:blipFill>
        <p:spPr>
          <a:xfrm>
            <a:off x="883303" y="2127959"/>
            <a:ext cx="6370350" cy="2310173"/>
          </a:xfrm>
          <a:prstGeom prst="rect">
            <a:avLst/>
          </a:prstGeom>
        </p:spPr>
      </p:pic>
      <p:sp>
        <p:nvSpPr>
          <p:cNvPr id="1247" name="Google Shape;1247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08"/>
          <p:cNvSpPr txBox="1"/>
          <p:nvPr/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application processors (SoC’s)</a:t>
            </a:r>
            <a:endParaRPr sz="500"/>
          </a:p>
        </p:txBody>
      </p:sp>
      <p:sp>
        <p:nvSpPr>
          <p:cNvPr id="1249" name="Google Shape;1249;p108"/>
          <p:cNvSpPr txBox="1"/>
          <p:nvPr/>
        </p:nvSpPr>
        <p:spPr>
          <a:xfrm>
            <a:off x="3048001" y="1346119"/>
            <a:ext cx="2920213" cy="342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087" t="-2739" b="-28763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  <p:sp>
        <p:nvSpPr>
          <p:cNvPr id="1251" name="Google Shape;1251;p108"/>
          <p:cNvSpPr txBox="1"/>
          <p:nvPr/>
        </p:nvSpPr>
        <p:spPr>
          <a:xfrm>
            <a:off x="7327186" y="2301563"/>
            <a:ext cx="1720098" cy="575542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TSMC 2025 goal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 u="none" strike="noStrike" cap="none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(25% renewable)</a:t>
            </a:r>
            <a:endParaRPr sz="500" dirty="0"/>
          </a:p>
        </p:txBody>
      </p:sp>
      <p:cxnSp>
        <p:nvCxnSpPr>
          <p:cNvPr id="1252" name="Google Shape;1252;p108"/>
          <p:cNvCxnSpPr/>
          <p:nvPr/>
        </p:nvCxnSpPr>
        <p:spPr>
          <a:xfrm rot="10800000" flipH="1">
            <a:off x="4550205" y="2662305"/>
            <a:ext cx="1127545" cy="3825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53" name="Google Shape;1253;p108"/>
          <p:cNvCxnSpPr/>
          <p:nvPr/>
        </p:nvCxnSpPr>
        <p:spPr>
          <a:xfrm rot="10800000" flipH="1">
            <a:off x="6980691" y="2576146"/>
            <a:ext cx="346495" cy="1176"/>
          </a:xfrm>
          <a:prstGeom prst="straightConnector1">
            <a:avLst/>
          </a:prstGeom>
          <a:noFill/>
          <a:ln w="38100" cap="flat" cmpd="sng">
            <a:solidFill>
              <a:srgbClr val="92100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254" name="Google Shape;1254;p108"/>
          <p:cNvSpPr txBox="1"/>
          <p:nvPr/>
        </p:nvSpPr>
        <p:spPr>
          <a:xfrm>
            <a:off x="2759290" y="2414448"/>
            <a:ext cx="1736854" cy="5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coal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(0%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08"/>
          <p:cNvSpPr txBox="1"/>
          <p:nvPr/>
        </p:nvSpPr>
        <p:spPr>
          <a:xfrm>
            <a:off x="3318159" y="3518665"/>
            <a:ext cx="3809403" cy="27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21009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Fab with solar (100% renewable)</a:t>
            </a:r>
            <a:endParaRPr sz="1700" b="1" u="none" strike="noStrike" cap="none">
              <a:solidFill>
                <a:srgbClr val="9210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08"/>
          <p:cNvSpPr/>
          <p:nvPr/>
        </p:nvSpPr>
        <p:spPr>
          <a:xfrm>
            <a:off x="132106" y="4405812"/>
            <a:ext cx="4857681" cy="7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rgbClr val="151619"/>
                </a:solidFill>
              </a:rPr>
              <a:t>Data sources: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[IMEC] DTCO including Sustainability: Power-Performance-Area-Cost-Environmental score (PPACE) Analysis for Logic Technologies. Bardon et. al (IEDM 2020)</a:t>
            </a:r>
            <a:endParaRPr sz="300"/>
          </a:p>
          <a:p>
            <a:pPr marL="1270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900"/>
              <a:buChar char="•"/>
            </a:pPr>
            <a:r>
              <a:rPr lang="en" sz="900" i="1">
                <a:solidFill>
                  <a:srgbClr val="151619"/>
                </a:solidFill>
              </a:rPr>
              <a:t>[TSMC] TSMC Sustainability Reports 2018-2020</a:t>
            </a:r>
            <a:endParaRPr sz="1100" b="1" i="1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993817-6D7C-E2B9-B3E3-FEA9C459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1632966"/>
            <a:ext cx="6356096" cy="3178048"/>
          </a:xfrm>
          <a:prstGeom prst="rect">
            <a:avLst/>
          </a:prstGeom>
        </p:spPr>
      </p:pic>
      <p:sp>
        <p:nvSpPr>
          <p:cNvPr id="7" name="Google Shape;1263;p109">
            <a:extLst>
              <a:ext uri="{FF2B5EF4-FFF2-40B4-BE49-F238E27FC236}">
                <a16:creationId xmlns:a16="http://schemas.microsoft.com/office/drawing/2014/main" id="{AB2E1DC0-3685-FA1B-8223-C63FFB73ADC2}"/>
              </a:ext>
            </a:extLst>
          </p:cNvPr>
          <p:cNvSpPr txBox="1"/>
          <p:nvPr/>
        </p:nvSpPr>
        <p:spPr>
          <a:xfrm>
            <a:off x="2356697" y="1065728"/>
            <a:ext cx="4137997" cy="388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4285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900" dirty="0"/>
          </a:p>
        </p:txBody>
      </p:sp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3950208" y="1908414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DRAM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921009"/>
                </a:solidFill>
              </a:rPr>
              <a:t>f</a:t>
            </a:r>
            <a:r>
              <a:rPr lang="en" sz="1600" b="1" dirty="0">
                <a:solidFill>
                  <a:srgbClr val="921009"/>
                </a:solidFill>
              </a:rPr>
              <a:t>rom SK Hynix’s sustainability reports </a:t>
            </a:r>
            <a:endParaRPr sz="200" dirty="0"/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DRAM memory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18212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E8B971-7CE0-18F3-AA8D-543D8415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30" r="12470" b="10132"/>
          <a:stretch/>
        </p:blipFill>
        <p:spPr>
          <a:xfrm>
            <a:off x="680126" y="1601483"/>
            <a:ext cx="7633942" cy="2996913"/>
          </a:xfrm>
          <a:prstGeom prst="rect">
            <a:avLst/>
          </a:prstGeom>
        </p:spPr>
      </p:pic>
      <p:sp>
        <p:nvSpPr>
          <p:cNvPr id="6" name="Google Shape;1263;p109">
            <a:extLst>
              <a:ext uri="{FF2B5EF4-FFF2-40B4-BE49-F238E27FC236}">
                <a16:creationId xmlns:a16="http://schemas.microsoft.com/office/drawing/2014/main" id="{964F3691-A5C8-7AC9-2288-6B45A0686469}"/>
              </a:ext>
            </a:extLst>
          </p:cNvPr>
          <p:cNvSpPr txBox="1"/>
          <p:nvPr/>
        </p:nvSpPr>
        <p:spPr>
          <a:xfrm>
            <a:off x="2356697" y="1065728"/>
            <a:ext cx="4137997" cy="388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4285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sz="900" dirty="0"/>
          </a:p>
        </p:txBody>
      </p:sp>
      <p:sp>
        <p:nvSpPr>
          <p:cNvPr id="7" name="Google Shape;1262;p109">
            <a:extLst>
              <a:ext uri="{FF2B5EF4-FFF2-40B4-BE49-F238E27FC236}">
                <a16:creationId xmlns:a16="http://schemas.microsoft.com/office/drawing/2014/main" id="{805BA358-E47F-C52C-7B66-4DF8C33AFC9E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DRAM memory</a:t>
            </a:r>
            <a:endParaRPr lang="en-US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F59AA-3D44-B4A3-F750-CACB3327918B}"/>
              </a:ext>
            </a:extLst>
          </p:cNvPr>
          <p:cNvSpPr txBox="1"/>
          <p:nvPr/>
        </p:nvSpPr>
        <p:spPr>
          <a:xfrm>
            <a:off x="172720" y="4745277"/>
            <a:ext cx="5699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hotcarbon.org</a:t>
            </a:r>
            <a:r>
              <a:rPr lang="en-US" sz="1200" dirty="0"/>
              <a:t>/assets/2024/pdf/hotcarbon24-final154.pdf</a:t>
            </a:r>
          </a:p>
        </p:txBody>
      </p:sp>
    </p:spTree>
    <p:extLst>
      <p:ext uri="{BB962C8B-B14F-4D97-AF65-F5344CB8AC3E}">
        <p14:creationId xmlns:p14="http://schemas.microsoft.com/office/powerpoint/2010/main" val="72005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895BD0-5DED-7398-333A-69A2AA6F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4" y="1485900"/>
            <a:ext cx="7315200" cy="3657600"/>
          </a:xfrm>
          <a:prstGeom prst="rect">
            <a:avLst/>
          </a:prstGeom>
        </p:spPr>
      </p:pic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3950208" y="1908414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6">
                    <a:lumMod val="50000"/>
                  </a:schemeClr>
                </a:solidFill>
              </a:rPr>
              <a:t>NAND</a:t>
            </a:r>
            <a:endParaRPr lang="en" sz="2300" b="1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f</a:t>
            </a:r>
            <a:r>
              <a:rPr lang="en" sz="1600" b="1" dirty="0">
                <a:solidFill>
                  <a:schemeClr val="accent6">
                    <a:lumMod val="50000"/>
                  </a:schemeClr>
                </a:solidFill>
              </a:rPr>
              <a:t>rom SK Hynix’s sustainability reports </a:t>
            </a:r>
            <a:endParaRPr sz="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NAND Flash storage</a:t>
            </a:r>
            <a:endParaRPr lang="en-US" sz="500" dirty="0"/>
          </a:p>
        </p:txBody>
      </p:sp>
      <p:sp>
        <p:nvSpPr>
          <p:cNvPr id="2" name="Google Shape;1265;p109">
            <a:extLst>
              <a:ext uri="{FF2B5EF4-FFF2-40B4-BE49-F238E27FC236}">
                <a16:creationId xmlns:a16="http://schemas.microsoft.com/office/drawing/2014/main" id="{CCEE8BDF-6020-6603-F035-EA6A377870AA}"/>
              </a:ext>
            </a:extLst>
          </p:cNvPr>
          <p:cNvSpPr txBox="1"/>
          <p:nvPr/>
        </p:nvSpPr>
        <p:spPr>
          <a:xfrm>
            <a:off x="2746980" y="1050635"/>
            <a:ext cx="4113052" cy="402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03" b="-22532"/>
            </a:stretch>
          </a:blip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 </a:t>
            </a: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6697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75257-A35B-4883-4E81-01365818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1782430"/>
            <a:ext cx="3161339" cy="3161339"/>
          </a:xfrm>
          <a:prstGeom prst="rect">
            <a:avLst/>
          </a:prstGeom>
        </p:spPr>
      </p:pic>
      <p:sp>
        <p:nvSpPr>
          <p:cNvPr id="8" name="Google Shape;1270;p109">
            <a:extLst>
              <a:ext uri="{FF2B5EF4-FFF2-40B4-BE49-F238E27FC236}">
                <a16:creationId xmlns:a16="http://schemas.microsoft.com/office/drawing/2014/main" id="{62749ECC-C261-AEC8-30D4-93AE11DA0C7C}"/>
              </a:ext>
            </a:extLst>
          </p:cNvPr>
          <p:cNvSpPr/>
          <p:nvPr/>
        </p:nvSpPr>
        <p:spPr>
          <a:xfrm>
            <a:off x="5165344" y="1782430"/>
            <a:ext cx="316133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921009"/>
                </a:solidFill>
                <a:latin typeface="Arial"/>
                <a:ea typeface="Arial"/>
                <a:cs typeface="Arial"/>
                <a:sym typeface="Arial"/>
              </a:rPr>
              <a:t>HDD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921009"/>
                </a:solidFill>
              </a:rPr>
              <a:t>f</a:t>
            </a:r>
            <a:r>
              <a:rPr lang="en" sz="1600" b="1" dirty="0">
                <a:solidFill>
                  <a:srgbClr val="921009"/>
                </a:solidFill>
              </a:rPr>
              <a:t>rom Seagate’s product environmental reports</a:t>
            </a:r>
            <a:endParaRPr sz="200" dirty="0"/>
          </a:p>
        </p:txBody>
      </p:sp>
      <p:sp>
        <p:nvSpPr>
          <p:cNvPr id="9" name="Google Shape;1262;p109">
            <a:extLst>
              <a:ext uri="{FF2B5EF4-FFF2-40B4-BE49-F238E27FC236}">
                <a16:creationId xmlns:a16="http://schemas.microsoft.com/office/drawing/2014/main" id="{2EA075F2-01A6-0BB2-BB06-8D4CE0D4B72D}"/>
              </a:ext>
            </a:extLst>
          </p:cNvPr>
          <p:cNvSpPr txBox="1"/>
          <p:nvPr/>
        </p:nvSpPr>
        <p:spPr>
          <a:xfrm>
            <a:off x="371582" y="398223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 of HDD storage</a:t>
            </a:r>
            <a:endParaRPr lang="en-US" sz="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42ED2-53A1-DEA9-29F5-FBA779008CDE}"/>
                  </a:ext>
                </a:extLst>
              </p:cNvPr>
              <p:cNvSpPr txBox="1"/>
              <p:nvPr/>
            </p:nvSpPr>
            <p:spPr>
              <a:xfrm>
                <a:off x="2355088" y="1110530"/>
                <a:ext cx="4250073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𝐷𝑅𝐴𝑀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𝐷𝑅𝐴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𝑐𝑎𝑝𝑎𝑐𝑖𝑡𝑦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𝑪𝑷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𝑫𝑹𝑨𝑴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42ED2-53A1-DEA9-29F5-FBA77900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88" y="1110530"/>
                <a:ext cx="4250073" cy="331950"/>
              </a:xfrm>
              <a:prstGeom prst="rect">
                <a:avLst/>
              </a:prstGeom>
              <a:blipFill>
                <a:blip r:embed="rId3"/>
                <a:stretch>
                  <a:fillRect l="-89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8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09"/>
          <p:cNvSpPr txBox="1"/>
          <p:nvPr/>
        </p:nvSpPr>
        <p:spPr>
          <a:xfrm>
            <a:off x="367518" y="235647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Additional details found in the paper…</a:t>
            </a:r>
            <a:endParaRPr sz="500" dirty="0"/>
          </a:p>
        </p:txBody>
      </p:sp>
      <p:sp>
        <p:nvSpPr>
          <p:cNvPr id="1269" name="Google Shape;1269;p109"/>
          <p:cNvSpPr txBox="1"/>
          <p:nvPr/>
        </p:nvSpPr>
        <p:spPr>
          <a:xfrm>
            <a:off x="3351717" y="916509"/>
            <a:ext cx="2071200" cy="2463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None/>
            </a:pPr>
            <a:r>
              <a:rPr lang="en" sz="1600" b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parameters</a:t>
            </a:r>
            <a:endParaRPr sz="400" dirty="0"/>
          </a:p>
        </p:txBody>
      </p:sp>
      <p:pic>
        <p:nvPicPr>
          <p:cNvPr id="1272" name="Google Shape;1272;p109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3282" y="1435589"/>
            <a:ext cx="3825617" cy="312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539011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6C025-847F-49EF-9A99-B661E12D1D03}"/>
              </a:ext>
            </a:extLst>
          </p:cNvPr>
          <p:cNvSpPr/>
          <p:nvPr/>
        </p:nvSpPr>
        <p:spPr>
          <a:xfrm>
            <a:off x="181583" y="3636659"/>
            <a:ext cx="8696528" cy="1324207"/>
          </a:xfrm>
          <a:prstGeom prst="rect">
            <a:avLst/>
          </a:prstGeom>
          <a:solidFill>
            <a:schemeClr val="bg1">
              <a:alpha val="55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D78D-DD40-17DF-FCD1-E48601B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FreightSansLFPro" panose="02000506030000020004" pitchFamily="2" charset="77"/>
              </a:rPr>
              <a:t>Current carbon accounting methodologies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0A370C-EFBD-7D7D-9FE3-55417EE9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57" y="2068213"/>
            <a:ext cx="1553889" cy="15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13895-B98C-CCCC-7BA8-0B35EC2BAABB}"/>
              </a:ext>
            </a:extLst>
          </p:cNvPr>
          <p:cNvSpPr txBox="1"/>
          <p:nvPr/>
        </p:nvSpPr>
        <p:spPr>
          <a:xfrm>
            <a:off x="1571742" y="1268016"/>
            <a:ext cx="2569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latin typeface="FreightSansLFPro" panose="02000506030000020004" pitchFamily="2" charset="77"/>
                <a:sym typeface="Arial"/>
              </a:rPr>
              <a:t>Economic Input/Output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latin typeface="FreightSansLFPro" panose="02000506030000020004" pitchFamily="2" charset="77"/>
                <a:sym typeface="Arial"/>
              </a:rPr>
              <a:t>(EIO)</a:t>
            </a:r>
          </a:p>
        </p:txBody>
      </p:sp>
      <p:pic>
        <p:nvPicPr>
          <p:cNvPr id="2056" name="Picture 8" descr="Find, glass, look for, magnifying, search, table icon - Download on  Iconfinder">
            <a:extLst>
              <a:ext uri="{FF2B5EF4-FFF2-40B4-BE49-F238E27FC236}">
                <a16:creationId xmlns:a16="http://schemas.microsoft.com/office/drawing/2014/main" id="{86CB49C6-AA05-5C36-7924-D64E00E67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1" b="993"/>
          <a:stretch/>
        </p:blipFill>
        <p:spPr bwMode="auto">
          <a:xfrm>
            <a:off x="4987664" y="2187762"/>
            <a:ext cx="1761240" cy="15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A8479-8FD0-6235-710D-B36304F56274}"/>
              </a:ext>
            </a:extLst>
          </p:cNvPr>
          <p:cNvSpPr txBox="1"/>
          <p:nvPr/>
        </p:nvSpPr>
        <p:spPr>
          <a:xfrm>
            <a:off x="4583725" y="1268017"/>
            <a:ext cx="2569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latin typeface="FreightSansLFPro" panose="02000506030000020004" pitchFamily="2" charset="77"/>
                <a:sym typeface="Arial"/>
              </a:rPr>
              <a:t>Life cycle analysis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latin typeface="FreightSansLFPro" panose="02000506030000020004" pitchFamily="2" charset="77"/>
                <a:sym typeface="Arial"/>
              </a:rPr>
              <a:t>(LCA)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02321-F566-6F10-B85D-D9DA4823EA60}"/>
              </a:ext>
            </a:extLst>
          </p:cNvPr>
          <p:cNvSpPr txBox="1"/>
          <p:nvPr/>
        </p:nvSpPr>
        <p:spPr>
          <a:xfrm>
            <a:off x="1493493" y="3915551"/>
            <a:ext cx="2725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latin typeface="+mj-lt"/>
                <a:ea typeface="Arial"/>
                <a:cs typeface="Arial"/>
                <a:sym typeface="Arial"/>
              </a:rPr>
              <a:t>Carbon is tied directly to economic cost which is susceptible to market effects.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1E3F4-6645-16BC-064A-0BE527D95656}"/>
              </a:ext>
            </a:extLst>
          </p:cNvPr>
          <p:cNvSpPr txBox="1"/>
          <p:nvPr/>
        </p:nvSpPr>
        <p:spPr>
          <a:xfrm>
            <a:off x="4505476" y="3875487"/>
            <a:ext cx="2725615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dirty="0">
                <a:latin typeface="+mj-lt"/>
                <a:ea typeface="Arial"/>
                <a:cs typeface="Arial"/>
                <a:sym typeface="Arial"/>
              </a:rPr>
              <a:t>Current databases are out-of-date (45nm or older nodes).</a:t>
            </a:r>
            <a:endParaRPr lang="en-US" sz="800" b="0" i="0" dirty="0"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dirty="0">
                <a:latin typeface="+mj-lt"/>
                <a:ea typeface="Arial"/>
                <a:cs typeface="Arial"/>
                <a:sym typeface="Arial"/>
              </a:rPr>
              <a:t>LCA’s take high $$ and time to conduct.</a:t>
            </a:r>
          </a:p>
        </p:txBody>
      </p:sp>
    </p:spTree>
    <p:extLst>
      <p:ext uri="{BB962C8B-B14F-4D97-AF65-F5344CB8AC3E}">
        <p14:creationId xmlns:p14="http://schemas.microsoft.com/office/powerpoint/2010/main" val="103425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8;p110">
            <a:extLst>
              <a:ext uri="{FF2B5EF4-FFF2-40B4-BE49-F238E27FC236}">
                <a16:creationId xmlns:a16="http://schemas.microsoft.com/office/drawing/2014/main" id="{86B6C2DC-6962-C490-E1F6-D3915A1DC6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1;p110">
            <a:extLst>
              <a:ext uri="{FF2B5EF4-FFF2-40B4-BE49-F238E27FC236}">
                <a16:creationId xmlns:a16="http://schemas.microsoft.com/office/drawing/2014/main" id="{C9DB3DFB-EABE-3E61-C2A8-BC287B10A838}"/>
              </a:ext>
            </a:extLst>
          </p:cNvPr>
          <p:cNvSpPr/>
          <p:nvPr/>
        </p:nvSpPr>
        <p:spPr>
          <a:xfrm>
            <a:off x="2179466" y="2086651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1282;p110">
            <a:extLst>
              <a:ext uri="{FF2B5EF4-FFF2-40B4-BE49-F238E27FC236}">
                <a16:creationId xmlns:a16="http://schemas.microsoft.com/office/drawing/2014/main" id="{013EA70A-1A6E-543B-17EE-65D157EC54DF}"/>
              </a:ext>
            </a:extLst>
          </p:cNvPr>
          <p:cNvSpPr/>
          <p:nvPr/>
        </p:nvSpPr>
        <p:spPr>
          <a:xfrm>
            <a:off x="5269231" y="2029490"/>
            <a:ext cx="1375410" cy="1962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1283;p110">
            <a:extLst>
              <a:ext uri="{FF2B5EF4-FFF2-40B4-BE49-F238E27FC236}">
                <a16:creationId xmlns:a16="http://schemas.microsoft.com/office/drawing/2014/main" id="{E8A11D4F-5137-6013-CD13-DE9F565E5884}"/>
              </a:ext>
            </a:extLst>
          </p:cNvPr>
          <p:cNvSpPr txBox="1"/>
          <p:nvPr/>
        </p:nvSpPr>
        <p:spPr>
          <a:xfrm>
            <a:off x="382592" y="511112"/>
            <a:ext cx="8132758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51619"/>
                </a:solidFill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400" dirty="0"/>
          </a:p>
        </p:txBody>
      </p:sp>
      <p:sp>
        <p:nvSpPr>
          <p:cNvPr id="9" name="Google Shape;1284;p110">
            <a:extLst>
              <a:ext uri="{FF2B5EF4-FFF2-40B4-BE49-F238E27FC236}">
                <a16:creationId xmlns:a16="http://schemas.microsoft.com/office/drawing/2014/main" id="{1D0D14ED-6450-C203-3E6B-EEBB87611258}"/>
              </a:ext>
            </a:extLst>
          </p:cNvPr>
          <p:cNvSpPr/>
          <p:nvPr/>
        </p:nvSpPr>
        <p:spPr>
          <a:xfrm>
            <a:off x="2253615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285;p110">
            <a:extLst>
              <a:ext uri="{FF2B5EF4-FFF2-40B4-BE49-F238E27FC236}">
                <a16:creationId xmlns:a16="http://schemas.microsoft.com/office/drawing/2014/main" id="{BFA7F05A-0132-B17F-9506-D8C53F3A7F15}"/>
              </a:ext>
            </a:extLst>
          </p:cNvPr>
          <p:cNvSpPr/>
          <p:nvPr/>
        </p:nvSpPr>
        <p:spPr>
          <a:xfrm>
            <a:off x="5172076" y="1758970"/>
            <a:ext cx="1472565" cy="213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286;p110">
            <a:extLst>
              <a:ext uri="{FF2B5EF4-FFF2-40B4-BE49-F238E27FC236}">
                <a16:creationId xmlns:a16="http://schemas.microsoft.com/office/drawing/2014/main" id="{4236C367-3DE7-F520-322D-99FBE37B4F98}"/>
              </a:ext>
            </a:extLst>
          </p:cNvPr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" name="Google Shape;1287;p110">
            <a:extLst>
              <a:ext uri="{FF2B5EF4-FFF2-40B4-BE49-F238E27FC236}">
                <a16:creationId xmlns:a16="http://schemas.microsoft.com/office/drawing/2014/main" id="{D99F2AB2-6D78-B323-7AE8-0C38DE963158}"/>
              </a:ext>
            </a:extLst>
          </p:cNvPr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3" name="Google Shape;1288;p110">
            <a:extLst>
              <a:ext uri="{FF2B5EF4-FFF2-40B4-BE49-F238E27FC236}">
                <a16:creationId xmlns:a16="http://schemas.microsoft.com/office/drawing/2014/main" id="{5042039E-94C9-2BB2-AE22-C668E06A0F2B}"/>
              </a:ext>
            </a:extLst>
          </p:cNvPr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  <p:sp>
        <p:nvSpPr>
          <p:cNvPr id="14" name="Google Shape;1289;p110">
            <a:extLst>
              <a:ext uri="{FF2B5EF4-FFF2-40B4-BE49-F238E27FC236}">
                <a16:creationId xmlns:a16="http://schemas.microsoft.com/office/drawing/2014/main" id="{83237A11-B1E3-20D5-1562-262047677190}"/>
              </a:ext>
            </a:extLst>
          </p:cNvPr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903013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750" y="1207676"/>
            <a:ext cx="6374856" cy="32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1"/>
          <p:cNvSpPr txBox="1"/>
          <p:nvPr/>
        </p:nvSpPr>
        <p:spPr>
          <a:xfrm>
            <a:off x="382592" y="5111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Comparing ACT with Apple’s product environmental reports</a:t>
            </a:r>
            <a:endParaRPr sz="500" dirty="0"/>
          </a:p>
        </p:txBody>
      </p:sp>
      <p:sp>
        <p:nvSpPr>
          <p:cNvPr id="1297" name="Google Shape;1297;p111"/>
          <p:cNvSpPr txBox="1"/>
          <p:nvPr/>
        </p:nvSpPr>
        <p:spPr>
          <a:xfrm>
            <a:off x="3310759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iPhone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98" name="Google Shape;1298;p111"/>
          <p:cNvSpPr txBox="1"/>
          <p:nvPr/>
        </p:nvSpPr>
        <p:spPr>
          <a:xfrm>
            <a:off x="6337820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Apple iPad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estimates</a:t>
            </a:r>
            <a:endParaRPr sz="500" dirty="0"/>
          </a:p>
        </p:txBody>
      </p:sp>
      <p:sp>
        <p:nvSpPr>
          <p:cNvPr id="1299" name="Google Shape;1299;p111"/>
          <p:cNvSpPr txBox="1"/>
          <p:nvPr/>
        </p:nvSpPr>
        <p:spPr>
          <a:xfrm>
            <a:off x="1959787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  <p:sp>
        <p:nvSpPr>
          <p:cNvPr id="1300" name="Google Shape;1300;p111"/>
          <p:cNvSpPr txBox="1"/>
          <p:nvPr/>
        </p:nvSpPr>
        <p:spPr>
          <a:xfrm>
            <a:off x="5097768" y="4048801"/>
            <a:ext cx="1560786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ACT embodied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estimate</a:t>
            </a:r>
            <a:endParaRPr sz="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 dirty="0"/>
          </a:p>
        </p:txBody>
      </p:sp>
      <p:pic>
        <p:nvPicPr>
          <p:cNvPr id="2515" name="Google Shape;2515;p177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7" name="Google Shape;2517;p177"/>
          <p:cNvGraphicFramePr/>
          <p:nvPr>
            <p:extLst>
              <p:ext uri="{D42A27DB-BD31-4B8C-83A1-F6EECF244321}">
                <p14:modId xmlns:p14="http://schemas.microsoft.com/office/powerpoint/2010/main" val="2813802989"/>
              </p:ext>
            </p:extLst>
          </p:nvPr>
        </p:nvGraphicFramePr>
        <p:xfrm>
          <a:off x="742950" y="2521760"/>
          <a:ext cx="7677075" cy="491500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i="0" dirty="0"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 dirty="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</a:t>
                      </a:r>
                      <a:r>
                        <a:rPr lang="en" sz="1500" b="0" i="0" dirty="0" err="1">
                          <a:latin typeface="+mn-lt"/>
                          <a:ea typeface="Arial"/>
                          <a:cs typeface="Arial"/>
                          <a:sym typeface="Arial"/>
                        </a:rPr>
                        <a:t>Fairphone</a:t>
                      </a: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 3 </a:t>
                      </a:r>
                      <a:endParaRPr sz="500" dirty="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comparisons (ACT vs. LCA’s) in the paper… </a:t>
            </a:r>
            <a:endParaRPr sz="50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9487" y="4155013"/>
            <a:ext cx="9143999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approximate of LCA’s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42655-D7C9-725B-451C-25B3B0579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D3C3-4BDD-A2E6-A7A3-481F688B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51AD-C442-4395-C470-C47809844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67CC3-C051-FF7B-667C-CF9BFD7458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F177AD-47F1-2F4B-9D95-2CD3E93DC1B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248AD-8AD9-BFE3-E31B-92A2AFA23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"/>
          <a:stretch/>
        </p:blipFill>
        <p:spPr>
          <a:xfrm>
            <a:off x="0" y="381893"/>
            <a:ext cx="9144000" cy="4770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97AD20-D407-FACF-F840-4AB7AA13A12E}"/>
              </a:ext>
            </a:extLst>
          </p:cNvPr>
          <p:cNvSpPr/>
          <p:nvPr/>
        </p:nvSpPr>
        <p:spPr>
          <a:xfrm>
            <a:off x="6173628" y="2258903"/>
            <a:ext cx="1521070" cy="956229"/>
          </a:xfrm>
          <a:prstGeom prst="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219075" latinLnBrk="1" hangingPunct="0">
              <a:buClrTx/>
            </a:pPr>
            <a:endParaRPr lang="en-US"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EDFA93-A6E4-681B-F24A-76E4E7145846}"/>
              </a:ext>
            </a:extLst>
          </p:cNvPr>
          <p:cNvSpPr/>
          <p:nvPr/>
        </p:nvSpPr>
        <p:spPr>
          <a:xfrm>
            <a:off x="4657650" y="928151"/>
            <a:ext cx="1461267" cy="3293214"/>
          </a:xfrm>
          <a:prstGeom prst="rect">
            <a:avLst/>
          </a:prstGeom>
          <a:solidFill>
            <a:schemeClr val="bg1">
              <a:alpha val="60364"/>
            </a:schemeClr>
          </a:solidFill>
          <a:ln w="5715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219075" latinLnBrk="1" hangingPunct="0">
              <a:buClrTx/>
            </a:pPr>
            <a:endParaRPr lang="en-US"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E3CE8-FEF7-4EF0-871E-8C3188374B3C}"/>
              </a:ext>
            </a:extLst>
          </p:cNvPr>
          <p:cNvSpPr/>
          <p:nvPr/>
        </p:nvSpPr>
        <p:spPr>
          <a:xfrm>
            <a:off x="5987562" y="1340851"/>
            <a:ext cx="1765712" cy="888386"/>
          </a:xfrm>
          <a:prstGeom prst="rect">
            <a:avLst/>
          </a:prstGeom>
          <a:solidFill>
            <a:schemeClr val="bg1">
              <a:alpha val="60364"/>
            </a:schemeClr>
          </a:solidFill>
          <a:ln w="5715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219075" latinLnBrk="1" hangingPunct="0">
              <a:buClrTx/>
            </a:pPr>
            <a:endParaRPr lang="en-US" sz="225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C2E85-5B18-E7F5-668F-A27999FB81B4}"/>
              </a:ext>
            </a:extLst>
          </p:cNvPr>
          <p:cNvSpPr/>
          <p:nvPr/>
        </p:nvSpPr>
        <p:spPr>
          <a:xfrm>
            <a:off x="6173628" y="3244798"/>
            <a:ext cx="1579646" cy="1252855"/>
          </a:xfrm>
          <a:prstGeom prst="rect">
            <a:avLst/>
          </a:prstGeom>
          <a:solidFill>
            <a:schemeClr val="bg1">
              <a:alpha val="60364"/>
            </a:schemeClr>
          </a:solidFill>
          <a:ln w="5715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219075" latinLnBrk="1" hangingPunct="0">
              <a:buClrTx/>
            </a:pPr>
            <a:endParaRPr lang="en-US" sz="225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1E165D11-CD16-5AEA-0DAF-CC5D3055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1" b="24218"/>
          <a:stretch/>
        </p:blipFill>
        <p:spPr bwMode="auto">
          <a:xfrm>
            <a:off x="7097283" y="216756"/>
            <a:ext cx="1910985" cy="5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60447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650693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9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2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06" name="Google Shape;1306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7" name="Google Shape;1307;p112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2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09" name="Google Shape;1309;p112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 dirty="0"/>
          </a:p>
        </p:txBody>
      </p:sp>
      <p:sp>
        <p:nvSpPr>
          <p:cNvPr id="1310" name="Google Shape;1310;p112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11" name="Google Shape;1311;p112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12" name="Google Shape;1312;p112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 dirty="0"/>
          </a:p>
        </p:txBody>
      </p:sp>
      <p:sp>
        <p:nvSpPr>
          <p:cNvPr id="1313" name="Google Shape;1313;p112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3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13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3"/>
          <p:cNvSpPr txBox="1"/>
          <p:nvPr/>
        </p:nvSpPr>
        <p:spPr>
          <a:xfrm>
            <a:off x="3866520" y="1284394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22" name="Google Shape;1322;p113"/>
          <p:cNvSpPr txBox="1"/>
          <p:nvPr/>
        </p:nvSpPr>
        <p:spPr>
          <a:xfrm>
            <a:off x="5923093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 dirty="0"/>
          </a:p>
        </p:txBody>
      </p:sp>
      <p:sp>
        <p:nvSpPr>
          <p:cNvPr id="1323" name="Google Shape;1323;p113"/>
          <p:cNvSpPr txBox="1"/>
          <p:nvPr/>
        </p:nvSpPr>
        <p:spPr>
          <a:xfrm>
            <a:off x="1710750" y="3492197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24" name="Google Shape;1324;p113"/>
          <p:cNvSpPr txBox="1"/>
          <p:nvPr/>
        </p:nvSpPr>
        <p:spPr>
          <a:xfrm>
            <a:off x="5515644" y="1212472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25" name="Google Shape;1325;p113"/>
          <p:cNvSpPr txBox="1"/>
          <p:nvPr/>
        </p:nvSpPr>
        <p:spPr>
          <a:xfrm>
            <a:off x="6066020" y="4008940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 dirty="0"/>
          </a:p>
        </p:txBody>
      </p:sp>
      <p:sp>
        <p:nvSpPr>
          <p:cNvPr id="1326" name="Google Shape;1326;p113"/>
          <p:cNvSpPr txBox="1"/>
          <p:nvPr/>
        </p:nvSpPr>
        <p:spPr>
          <a:xfrm>
            <a:off x="909021" y="4100778"/>
            <a:ext cx="2235600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  <p:sp>
        <p:nvSpPr>
          <p:cNvPr id="1327" name="Google Shape;1327;p113"/>
          <p:cNvSpPr/>
          <p:nvPr/>
        </p:nvSpPr>
        <p:spPr>
          <a:xfrm>
            <a:off x="5882300" y="3492200"/>
            <a:ext cx="2013000" cy="1236000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14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35" name="Google Shape;1335;p114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14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14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8" name="Google Shape;1338;p114"/>
          <p:cNvCxnSpPr>
            <a:endCxn id="1334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39" name="Google Shape;1339;p114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40" name="Google Shape;1340;p114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41" name="Google Shape;1341;p114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43" name="Google Shape;1343;p114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44" name="Google Shape;1344;p114"/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4" name="Google Shape;1094;p95"/>
          <p:cNvSpPr/>
          <p:nvPr/>
        </p:nvSpPr>
        <p:spPr>
          <a:xfrm>
            <a:off x="0" y="795546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Tackling computing’s carbon footprint requires optimizing emissions across </a:t>
            </a:r>
            <a:r>
              <a:rPr lang="en" sz="2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life cycles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(manufacturing and operational use)</a:t>
            </a:r>
            <a:endParaRPr sz="1000"/>
          </a:p>
        </p:txBody>
      </p:sp>
      <p:sp>
        <p:nvSpPr>
          <p:cNvPr id="1095" name="Google Shape;1095;p95"/>
          <p:cNvSpPr/>
          <p:nvPr/>
        </p:nvSpPr>
        <p:spPr>
          <a:xfrm>
            <a:off x="0" y="2824291"/>
            <a:ext cx="9144000" cy="1075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(unlike performance, power, energy) there is a distinct lack of architectural tools and infrastructure to quantify carbon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1" name="Google Shape;135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3331"/>
            <a:ext cx="5314777" cy="229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5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53" name="Google Shape;1353;p115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15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Commodity (mobile CPU)</a:t>
            </a:r>
            <a:endParaRPr sz="4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Specialized (mobile GPU, DSP)</a:t>
            </a:r>
            <a:endParaRPr sz="13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15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115"/>
          <p:cNvCxnSpPr>
            <a:endCxn id="1352" idx="1"/>
          </p:cNvCxnSpPr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57" name="Google Shape;1357;p115"/>
          <p:cNvCxnSpPr/>
          <p:nvPr/>
        </p:nvCxnSpPr>
        <p:spPr>
          <a:xfrm>
            <a:off x="5426372" y="155439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58" name="Google Shape;1358;p115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59" name="Google Shape;1359;p115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60" name="Google Shape;1360;p115"/>
          <p:cNvSpPr/>
          <p:nvPr/>
        </p:nvSpPr>
        <p:spPr>
          <a:xfrm>
            <a:off x="2472489" y="2472489"/>
            <a:ext cx="4340392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361" name="Google Shape;1361;p115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cxnSp>
        <p:nvCxnSpPr>
          <p:cNvPr id="1362" name="Google Shape;1362;p115"/>
          <p:cNvCxnSpPr/>
          <p:nvPr/>
        </p:nvCxnSpPr>
        <p:spPr>
          <a:xfrm>
            <a:off x="4268736" y="4857810"/>
            <a:ext cx="88404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63" name="Google Shape;1363;p115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64" name="Google Shape;1364;p115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BE3AAE59-A810-2464-C521-2F66F910F07D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16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73" name="Google Shape;1373;p116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16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75" name="Google Shape;1375;p116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16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377" name="Google Shape;1377;p116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378" name="Google Shape;1378;p116"/>
          <p:cNvSpPr/>
          <p:nvPr/>
        </p:nvSpPr>
        <p:spPr>
          <a:xfrm>
            <a:off x="3713861" y="2500541"/>
            <a:ext cx="653603" cy="473206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379" name="Google Shape;1379;p116"/>
          <p:cNvSpPr/>
          <p:nvPr/>
        </p:nvSpPr>
        <p:spPr>
          <a:xfrm>
            <a:off x="4683292" y="2471822"/>
            <a:ext cx="2129589" cy="1876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380" name="Google Shape;1380;p116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381" name="Google Shape;1381;p116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2" name="Google Shape;1382;p116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384" name="Google Shape;1384;p116"/>
          <p:cNvSpPr/>
          <p:nvPr/>
        </p:nvSpPr>
        <p:spPr>
          <a:xfrm>
            <a:off x="3150300" y="2447384"/>
            <a:ext cx="1349400" cy="19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1385" name="Google Shape;1385;p116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6" name="Google Shape;1386;p116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7" name="Google Shape;1387;p116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88" name="Google Shape;138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A95917F3-C568-8BD9-C2CD-4927D7DB83DB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17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396" name="Google Shape;1396;p117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17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398" name="Google Shape;1398;p117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17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00" name="Google Shape;1400;p117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01" name="Google Shape;1401;p117"/>
          <p:cNvSpPr/>
          <p:nvPr/>
        </p:nvSpPr>
        <p:spPr>
          <a:xfrm>
            <a:off x="4683292" y="2471822"/>
            <a:ext cx="2129700" cy="1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02" name="Google Shape;1402;p117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03" name="Google Shape;1403;p117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sp>
        <p:nvSpPr>
          <p:cNvPr id="1404" name="Google Shape;1404;p117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cxnSp>
        <p:nvCxnSpPr>
          <p:cNvPr id="1406" name="Google Shape;1406;p117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7" name="Google Shape;1407;p117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08" name="Google Shape;1408;p117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09" name="Google Shape;1409;p117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0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pic>
        <p:nvPicPr>
          <p:cNvPr id="1410" name="Google Shape;141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D84170EC-C2FA-2F38-5C1A-4E296037E76D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513" y="2381085"/>
            <a:ext cx="5314950" cy="22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18"/>
          <p:cNvSpPr/>
          <p:nvPr/>
        </p:nvSpPr>
        <p:spPr>
          <a:xfrm>
            <a:off x="4038641" y="129471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18" name="Google Shape;1418;p118"/>
          <p:cNvSpPr/>
          <p:nvPr/>
        </p:nvSpPr>
        <p:spPr>
          <a:xfrm>
            <a:off x="846306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18"/>
          <p:cNvSpPr txBox="1"/>
          <p:nvPr/>
        </p:nvSpPr>
        <p:spPr>
          <a:xfrm>
            <a:off x="937503" y="1331571"/>
            <a:ext cx="2524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Commodity (mobile CPU)</a:t>
            </a:r>
            <a:endParaRPr sz="40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>
                <a:solidFill>
                  <a:srgbClr val="151619"/>
                </a:solidFill>
              </a:rPr>
              <a:t>Specialized (mobile GPU, DSP)</a:t>
            </a:r>
            <a:endParaRPr>
              <a:solidFill>
                <a:srgbClr val="151619"/>
              </a:solidFill>
            </a:endParaRPr>
          </a:p>
        </p:txBody>
      </p:sp>
      <p:sp>
        <p:nvSpPr>
          <p:cNvPr id="1420" name="Google Shape;1420;p118"/>
          <p:cNvSpPr/>
          <p:nvPr/>
        </p:nvSpPr>
        <p:spPr>
          <a:xfrm rot="10800000">
            <a:off x="3370633" y="1235068"/>
            <a:ext cx="182394" cy="6386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18"/>
          <p:cNvSpPr/>
          <p:nvPr/>
        </p:nvSpPr>
        <p:spPr>
          <a:xfrm>
            <a:off x="5853234" y="1410128"/>
            <a:ext cx="2296113" cy="28854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per inference</a:t>
            </a:r>
            <a:endParaRPr sz="500"/>
          </a:p>
        </p:txBody>
      </p:sp>
      <p:cxnSp>
        <p:nvCxnSpPr>
          <p:cNvPr id="1422" name="Google Shape;1422;p118"/>
          <p:cNvCxnSpPr/>
          <p:nvPr/>
        </p:nvCxnSpPr>
        <p:spPr>
          <a:xfrm>
            <a:off x="519214" y="2217906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423" name="Google Shape;1423;p118" descr="Summer Sun Cliparts 22, Buy Clip Art - Sun With A Black Background PNG  Image | Transparent PNG Free Download on Seek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3844" y="4567085"/>
            <a:ext cx="580574" cy="56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18" descr="16,690 Wind Turbine Illustrations &amp;amp; Clip Art - iStock"/>
          <p:cNvPicPr preferRelativeResize="0"/>
          <p:nvPr/>
        </p:nvPicPr>
        <p:blipFill rotWithShape="1">
          <a:blip r:embed="rId5">
            <a:alphaModFix/>
          </a:blip>
          <a:srcRect l="11619" t="13916" b="3688"/>
          <a:stretch/>
        </p:blipFill>
        <p:spPr>
          <a:xfrm>
            <a:off x="7093349" y="4528466"/>
            <a:ext cx="639763" cy="59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18"/>
          <p:cNvSpPr txBox="1"/>
          <p:nvPr/>
        </p:nvSpPr>
        <p:spPr>
          <a:xfrm>
            <a:off x="2465995" y="4618824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 dirty="0"/>
          </a:p>
        </p:txBody>
      </p:sp>
      <p:cxnSp>
        <p:nvCxnSpPr>
          <p:cNvPr id="1426" name="Google Shape;1426;p118"/>
          <p:cNvCxnSpPr/>
          <p:nvPr/>
        </p:nvCxnSpPr>
        <p:spPr>
          <a:xfrm>
            <a:off x="4268736" y="3300011"/>
            <a:ext cx="1157635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27" name="Google Shape;1427;p118"/>
          <p:cNvCxnSpPr/>
          <p:nvPr/>
        </p:nvCxnSpPr>
        <p:spPr>
          <a:xfrm>
            <a:off x="5193506" y="3300011"/>
            <a:ext cx="0" cy="700489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28" name="Google Shape;1428;p118"/>
          <p:cNvSpPr/>
          <p:nvPr/>
        </p:nvSpPr>
        <p:spPr>
          <a:xfrm>
            <a:off x="4606049" y="3014050"/>
            <a:ext cx="1368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51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009051"/>
                </a:solidFill>
                <a:latin typeface="Arial"/>
                <a:ea typeface="Arial"/>
                <a:cs typeface="Arial"/>
                <a:sym typeface="Arial"/>
              </a:rPr>
              <a:t>3x reduction</a:t>
            </a:r>
            <a:endParaRPr sz="500"/>
          </a:p>
        </p:txBody>
      </p:sp>
      <p:sp>
        <p:nvSpPr>
          <p:cNvPr id="1429" name="Google Shape;1429;p118"/>
          <p:cNvSpPr/>
          <p:nvPr/>
        </p:nvSpPr>
        <p:spPr>
          <a:xfrm>
            <a:off x="4803499" y="2448975"/>
            <a:ext cx="780000" cy="473100"/>
          </a:xfrm>
          <a:prstGeom prst="rect">
            <a:avLst/>
          </a:prstGeom>
          <a:solidFill>
            <a:srgbClr val="3E90BD">
              <a:alpha val="4980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CPU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/>
          </a:p>
        </p:txBody>
      </p:sp>
      <p:sp>
        <p:nvSpPr>
          <p:cNvPr id="1430" name="Google Shape;1430;p118"/>
          <p:cNvSpPr/>
          <p:nvPr/>
        </p:nvSpPr>
        <p:spPr>
          <a:xfrm>
            <a:off x="3750799" y="2448975"/>
            <a:ext cx="743700" cy="473100"/>
          </a:xfrm>
          <a:prstGeom prst="rect">
            <a:avLst/>
          </a:prstGeom>
          <a:solidFill>
            <a:srgbClr val="C00000">
              <a:alpha val="18823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DSP 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optimal</a:t>
            </a:r>
            <a:endParaRPr sz="500" dirty="0"/>
          </a:p>
        </p:txBody>
      </p:sp>
      <p:sp>
        <p:nvSpPr>
          <p:cNvPr id="1431" name="Google Shape;1431;p118"/>
          <p:cNvSpPr txBox="1">
            <a:spLocks noGrp="1"/>
          </p:cNvSpPr>
          <p:nvPr>
            <p:ph type="title"/>
          </p:nvPr>
        </p:nvSpPr>
        <p:spPr>
          <a:xfrm>
            <a:off x="628650" y="3583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: General purpose versus custom </a:t>
            </a:r>
            <a:r>
              <a:rPr lang="en" sz="2500" b="1" u="sng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en" sz="2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HW</a:t>
            </a:r>
            <a:endParaRPr/>
          </a:p>
        </p:txBody>
      </p:sp>
      <p:sp>
        <p:nvSpPr>
          <p:cNvPr id="1432" name="Google Shape;1432;p118"/>
          <p:cNvSpPr txBox="1"/>
          <p:nvPr/>
        </p:nvSpPr>
        <p:spPr>
          <a:xfrm>
            <a:off x="4767858" y="4629285"/>
            <a:ext cx="1991669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4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enewables 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during operation</a:t>
            </a:r>
            <a:endParaRPr sz="500"/>
          </a:p>
        </p:txBody>
      </p:sp>
      <p:cxnSp>
        <p:nvCxnSpPr>
          <p:cNvPr id="1434" name="Google Shape;1434;p118"/>
          <p:cNvCxnSpPr/>
          <p:nvPr/>
        </p:nvCxnSpPr>
        <p:spPr>
          <a:xfrm>
            <a:off x="3611441" y="1554399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5" name="Google Shape;1435;p118"/>
          <p:cNvCxnSpPr/>
          <p:nvPr/>
        </p:nvCxnSpPr>
        <p:spPr>
          <a:xfrm>
            <a:off x="5426372" y="155439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6" name="Google Shape;1436;p118"/>
          <p:cNvCxnSpPr/>
          <p:nvPr/>
        </p:nvCxnSpPr>
        <p:spPr>
          <a:xfrm>
            <a:off x="4268736" y="4857810"/>
            <a:ext cx="884100" cy="0"/>
          </a:xfrm>
          <a:prstGeom prst="straightConnector1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437" name="Google Shape;1437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750" y="2329325"/>
            <a:ext cx="1778025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44;p114">
            <a:extLst>
              <a:ext uri="{FF2B5EF4-FFF2-40B4-BE49-F238E27FC236}">
                <a16:creationId xmlns:a16="http://schemas.microsoft.com/office/drawing/2014/main" id="{3DCCF007-30FA-E2F3-6D32-8196A80B3D57}"/>
              </a:ext>
            </a:extLst>
          </p:cNvPr>
          <p:cNvSpPr txBox="1"/>
          <p:nvPr/>
        </p:nvSpPr>
        <p:spPr>
          <a:xfrm>
            <a:off x="519214" y="802167"/>
            <a:ext cx="827224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AI inference case study (</a:t>
            </a:r>
            <a:r>
              <a:rPr lang="en" b="0" i="1" u="none" strike="noStrike" cap="none" dirty="0" err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r>
              <a:rPr lang="en" i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b="0" i="1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assuming 3 year hardware lifetime, and same utilization in all cases</a:t>
            </a:r>
            <a:endParaRPr sz="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9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443" name="Google Shape;144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9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40" t="14103" r="12681" b="17395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9"/>
          <p:cNvSpPr txBox="1"/>
          <p:nvPr/>
        </p:nvSpPr>
        <p:spPr>
          <a:xfrm>
            <a:off x="3866520" y="1284394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446" name="Google Shape;1446;p119"/>
          <p:cNvSpPr txBox="1"/>
          <p:nvPr/>
        </p:nvSpPr>
        <p:spPr>
          <a:xfrm>
            <a:off x="5923093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447" name="Google Shape;1447;p119"/>
          <p:cNvSpPr txBox="1"/>
          <p:nvPr/>
        </p:nvSpPr>
        <p:spPr>
          <a:xfrm>
            <a:off x="1710750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448" name="Google Shape;1448;p119"/>
          <p:cNvSpPr txBox="1"/>
          <p:nvPr/>
        </p:nvSpPr>
        <p:spPr>
          <a:xfrm>
            <a:off x="5515644" y="1212472"/>
            <a:ext cx="2090013" cy="661099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449" name="Google Shape;1449;p119"/>
          <p:cNvSpPr txBox="1"/>
          <p:nvPr/>
        </p:nvSpPr>
        <p:spPr>
          <a:xfrm>
            <a:off x="6066020" y="4008940"/>
            <a:ext cx="1694304" cy="623370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450" name="Google Shape;1450;p119"/>
          <p:cNvSpPr txBox="1"/>
          <p:nvPr/>
        </p:nvSpPr>
        <p:spPr>
          <a:xfrm>
            <a:off x="909021" y="4100778"/>
            <a:ext cx="2235548" cy="479041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451" name="Google Shape;1451;p119"/>
          <p:cNvSpPr/>
          <p:nvPr/>
        </p:nvSpPr>
        <p:spPr>
          <a:xfrm>
            <a:off x="3786890" y="1177654"/>
            <a:ext cx="3973434" cy="730736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57" name="Google Shape;1457;p12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58" name="Google Shape;1458;p12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59" name="Google Shape;1459;p12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2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61" name="Google Shape;1461;p12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2" name="Google Shape;1462;p120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63" name="Google Shape;1463;p120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64" name="Google Shape;1464;p12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65" name="Google Shape;1465;p12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471" name="Google Shape;1471;p12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472" name="Google Shape;1472;p121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473" name="Google Shape;1473;p121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2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sp>
        <p:nvSpPr>
          <p:cNvPr id="1475" name="Google Shape;1475;p121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6" name="Google Shape;1476;p12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77" name="Google Shape;1477;p12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78" name="Google Shape;1478;p121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479" name="Google Shape;1479;p121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80" name="Google Shape;1480;p121"/>
          <p:cNvSpPr txBox="1"/>
          <p:nvPr/>
        </p:nvSpPr>
        <p:spPr>
          <a:xfrm>
            <a:off x="842782" y="3631455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30 FPS target</a:t>
            </a:r>
            <a:endParaRPr sz="12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1481" name="Google Shape;1481;p121"/>
          <p:cNvCxnSpPr/>
          <p:nvPr/>
        </p:nvCxnSpPr>
        <p:spPr>
          <a:xfrm rot="10800000">
            <a:off x="947837" y="2024071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pic>
        <p:nvPicPr>
          <p:cNvPr id="1482" name="Google Shape;148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21"/>
          <p:cNvSpPr/>
          <p:nvPr/>
        </p:nvSpPr>
        <p:spPr>
          <a:xfrm>
            <a:off x="1474876" y="2131990"/>
            <a:ext cx="2368800" cy="206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1484" name="Google Shape;1484;p121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485" name="Google Shape;1485;p121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491" name="Google Shape;1491;p12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 dirty="0"/>
          </a:p>
        </p:txBody>
      </p:sp>
      <p:sp>
        <p:nvSpPr>
          <p:cNvPr id="1492" name="Google Shape;1492;p12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 dirty="0"/>
          </a:p>
        </p:txBody>
      </p:sp>
      <p:sp>
        <p:nvSpPr>
          <p:cNvPr id="1493" name="Google Shape;1493;p12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2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 dirty="0"/>
          </a:p>
        </p:txBody>
      </p:sp>
      <p:sp>
        <p:nvSpPr>
          <p:cNvPr id="1495" name="Google Shape;1495;p12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122"/>
          <p:cNvCxnSpPr/>
          <p:nvPr/>
        </p:nvCxnSpPr>
        <p:spPr>
          <a:xfrm>
            <a:off x="3535627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97" name="Google Shape;1497;p122"/>
          <p:cNvCxnSpPr/>
          <p:nvPr/>
        </p:nvCxnSpPr>
        <p:spPr>
          <a:xfrm>
            <a:off x="5357673" y="1122258"/>
            <a:ext cx="42724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98" name="Google Shape;1498;p12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 dirty="0"/>
          </a:p>
        </p:txBody>
      </p:sp>
      <p:cxnSp>
        <p:nvCxnSpPr>
          <p:cNvPr id="1499" name="Google Shape;1499;p12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500" name="Google Shape;150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22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02" name="Google Shape;1502;p122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</a:rPr>
              <a:t>30 FPS target</a:t>
            </a:r>
            <a:endParaRPr sz="1700">
              <a:solidFill>
                <a:srgbClr val="15161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08" name="Google Shape;1508;p123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09" name="Google Shape;1509;p123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10" name="Google Shape;1510;p123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3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23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13" name="Google Shape;1513;p123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14" name="Google Shape;1514;p123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15" name="Google Shape;1515;p123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16" name="Google Shape;1516;p123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517" name="Google Shape;151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2821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8" name="Google Shape;1518;p123"/>
          <p:cNvCxnSpPr/>
          <p:nvPr/>
        </p:nvCxnSpPr>
        <p:spPr>
          <a:xfrm rot="10800000">
            <a:off x="2629887" y="2116846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19" name="Google Shape;1519;p123"/>
          <p:cNvSpPr/>
          <p:nvPr/>
        </p:nvSpPr>
        <p:spPr>
          <a:xfrm>
            <a:off x="3602227" y="202821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20" name="Google Shape;1520;p123"/>
          <p:cNvSpPr/>
          <p:nvPr/>
        </p:nvSpPr>
        <p:spPr>
          <a:xfrm>
            <a:off x="3059302" y="2923565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21" name="Google Shape;1521;p123"/>
          <p:cNvSpPr txBox="1"/>
          <p:nvPr/>
        </p:nvSpPr>
        <p:spPr>
          <a:xfrm>
            <a:off x="3303310" y="3299809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3"/>
          <p:cNvSpPr txBox="1"/>
          <p:nvPr/>
        </p:nvSpPr>
        <p:spPr>
          <a:xfrm>
            <a:off x="2711639" y="1890712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3"/>
          <p:cNvSpPr txBox="1"/>
          <p:nvPr/>
        </p:nvSpPr>
        <p:spPr>
          <a:xfrm>
            <a:off x="2524832" y="3724230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524" name="Google Shape;1524;p123"/>
          <p:cNvCxnSpPr/>
          <p:nvPr/>
        </p:nvCxnSpPr>
        <p:spPr>
          <a:xfrm rot="10800000">
            <a:off x="3388650" y="3105709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30389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0" name="Google Shape;1530;p124"/>
          <p:cNvCxnSpPr/>
          <p:nvPr/>
        </p:nvCxnSpPr>
        <p:spPr>
          <a:xfrm rot="10800000">
            <a:off x="2629887" y="2119019"/>
            <a:ext cx="0" cy="2095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531" name="Google Shape;1531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32" name="Google Shape;1532;p124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sp>
        <p:nvSpPr>
          <p:cNvPr id="1533" name="Google Shape;1533;p124"/>
          <p:cNvSpPr/>
          <p:nvPr/>
        </p:nvSpPr>
        <p:spPr>
          <a:xfrm>
            <a:off x="3602227" y="2030388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4" name="Google Shape;1534;p124"/>
          <p:cNvSpPr/>
          <p:nvPr/>
        </p:nvSpPr>
        <p:spPr>
          <a:xfrm>
            <a:off x="3059302" y="2925738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5" name="Google Shape;1535;p124"/>
          <p:cNvSpPr/>
          <p:nvPr/>
        </p:nvSpPr>
        <p:spPr>
          <a:xfrm>
            <a:off x="2697352" y="3229099"/>
            <a:ext cx="314400" cy="3129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536" name="Google Shape;1536;p124"/>
          <p:cNvSpPr txBox="1"/>
          <p:nvPr/>
        </p:nvSpPr>
        <p:spPr>
          <a:xfrm>
            <a:off x="1478401" y="3101231"/>
            <a:ext cx="950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24"/>
          <p:cNvSpPr txBox="1"/>
          <p:nvPr/>
        </p:nvSpPr>
        <p:spPr>
          <a:xfrm>
            <a:off x="3303310" y="3301982"/>
            <a:ext cx="950400" cy="5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24"/>
          <p:cNvSpPr txBox="1"/>
          <p:nvPr/>
        </p:nvSpPr>
        <p:spPr>
          <a:xfrm>
            <a:off x="2711639" y="1892885"/>
            <a:ext cx="1323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24"/>
          <p:cNvSpPr txBox="1"/>
          <p:nvPr/>
        </p:nvSpPr>
        <p:spPr>
          <a:xfrm>
            <a:off x="2524832" y="3726403"/>
            <a:ext cx="866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sp>
        <p:nvSpPr>
          <p:cNvPr id="1540" name="Google Shape;1540;p124"/>
          <p:cNvSpPr/>
          <p:nvPr/>
        </p:nvSpPr>
        <p:spPr>
          <a:xfrm>
            <a:off x="3969943" y="862572"/>
            <a:ext cx="1387800" cy="519300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1541" name="Google Shape;1541;p124"/>
          <p:cNvSpPr/>
          <p:nvPr/>
        </p:nvSpPr>
        <p:spPr>
          <a:xfrm>
            <a:off x="779631" y="862572"/>
            <a:ext cx="2286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24"/>
          <p:cNvSpPr/>
          <p:nvPr/>
        </p:nvSpPr>
        <p:spPr>
          <a:xfrm rot="10800000">
            <a:off x="3303951" y="862645"/>
            <a:ext cx="182400" cy="519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24"/>
          <p:cNvSpPr/>
          <p:nvPr/>
        </p:nvSpPr>
        <p:spPr>
          <a:xfrm>
            <a:off x="5784536" y="862572"/>
            <a:ext cx="2296200" cy="519300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1544" name="Google Shape;1544;p124"/>
          <p:cNvCxnSpPr/>
          <p:nvPr/>
        </p:nvCxnSpPr>
        <p:spPr>
          <a:xfrm>
            <a:off x="481626" y="1575237"/>
            <a:ext cx="810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545" name="Google Shape;1545;p124"/>
          <p:cNvCxnSpPr/>
          <p:nvPr/>
        </p:nvCxnSpPr>
        <p:spPr>
          <a:xfrm rot="10800000">
            <a:off x="3388650" y="3107882"/>
            <a:ext cx="427200" cy="194100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46" name="Google Shape;1546;p124"/>
          <p:cNvCxnSpPr>
            <a:endCxn id="1535" idx="1"/>
          </p:cNvCxnSpPr>
          <p:nvPr/>
        </p:nvCxnSpPr>
        <p:spPr>
          <a:xfrm>
            <a:off x="2320395" y="3221522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47" name="Google Shape;1547;p124"/>
          <p:cNvSpPr txBox="1"/>
          <p:nvPr/>
        </p:nvSpPr>
        <p:spPr>
          <a:xfrm>
            <a:off x="1509196" y="2197753"/>
            <a:ext cx="950400" cy="7281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4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1549" name="Google Shape;1549;p124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50" name="Google Shape;1550;p124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</p:spTree>
    <p:extLst>
      <p:ext uri="{BB962C8B-B14F-4D97-AF65-F5344CB8AC3E}">
        <p14:creationId xmlns:p14="http://schemas.microsoft.com/office/powerpoint/2010/main" val="3281775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6" name="Google Shape;254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7" name="Google Shape;2547;p180"/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48" name="Google Shape;2548;p1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549" name="Google Shape;2549;p180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50" name="Google Shape;2550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180"/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2" name="Google Shape;2552;p180"/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3" name="Google Shape;2553;p180"/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4" name="Google Shape;2554;p180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55" name="Google Shape;2555;p180"/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80"/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80"/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80"/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sp>
        <p:nvSpPr>
          <p:cNvPr id="2559" name="Google Shape;2559;p180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60" name="Google Shape;2560;p180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80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80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63" name="Google Shape;2563;p180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64" name="Google Shape;2564;p180"/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65" name="Google Shape;2565;p180"/>
          <p:cNvCxnSpPr>
            <a:endCxn id="2553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66" name="Google Shape;2566;p180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567" name="Google Shape;2567;p180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568" name="Google Shape;2568;p180"/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180"/>
          <p:cNvSpPr txBox="1"/>
          <p:nvPr/>
        </p:nvSpPr>
        <p:spPr>
          <a:xfrm>
            <a:off x="6634008" y="1644534"/>
            <a:ext cx="1192464" cy="288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baseline="-25000">
              <a:solidFill>
                <a:srgbClr val="3280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80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571" name="Google Shape;2571;p180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72" name="Google Shape;2572;p180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0713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580" name="Google Shape;2580;p181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581" name="Google Shape;2581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181"/>
          <p:cNvSpPr/>
          <p:nvPr/>
        </p:nvSpPr>
        <p:spPr>
          <a:xfrm>
            <a:off x="6932592" y="301077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590" name="Google Shape;2590;p181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91" name="Google Shape;2591;p181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81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81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594" name="Google Shape;2594;p181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597" name="Google Shape;2597;p181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598" name="Google Shape;2598;p181"/>
          <p:cNvCxnSpPr/>
          <p:nvPr/>
        </p:nvCxnSpPr>
        <p:spPr>
          <a:xfrm>
            <a:off x="5691306" y="3139227"/>
            <a:ext cx="1192500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00" name="Google Shape;2600;p181"/>
          <p:cNvSpPr/>
          <p:nvPr/>
        </p:nvSpPr>
        <p:spPr>
          <a:xfrm>
            <a:off x="6353342" y="3306557"/>
            <a:ext cx="283800" cy="242100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01" name="Google Shape;2601;p181"/>
          <p:cNvSpPr/>
          <p:nvPr/>
        </p:nvSpPr>
        <p:spPr>
          <a:xfrm rot="6528643">
            <a:off x="6374202" y="2812254"/>
            <a:ext cx="766647" cy="823380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181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03" name="Google Shape;2603;p181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04" name="Google Shape;2604;p181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" name="Google Shape;2546;p180">
            <a:extLst>
              <a:ext uri="{FF2B5EF4-FFF2-40B4-BE49-F238E27FC236}">
                <a16:creationId xmlns:a16="http://schemas.microsoft.com/office/drawing/2014/main" id="{1888B354-D288-0D19-46E3-EF22698AA9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547;p180">
            <a:extLst>
              <a:ext uri="{FF2B5EF4-FFF2-40B4-BE49-F238E27FC236}">
                <a16:creationId xmlns:a16="http://schemas.microsoft.com/office/drawing/2014/main" id="{07CB6434-62A9-0703-7409-CCE0B44C1DD6}"/>
              </a:ext>
            </a:extLst>
          </p:cNvPr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4" name="Google Shape;2551;p180">
            <a:extLst>
              <a:ext uri="{FF2B5EF4-FFF2-40B4-BE49-F238E27FC236}">
                <a16:creationId xmlns:a16="http://schemas.microsoft.com/office/drawing/2014/main" id="{F9714B56-535F-9D97-FC03-51122BA4216F}"/>
              </a:ext>
            </a:extLst>
          </p:cNvPr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2552;p180">
            <a:extLst>
              <a:ext uri="{FF2B5EF4-FFF2-40B4-BE49-F238E27FC236}">
                <a16:creationId xmlns:a16="http://schemas.microsoft.com/office/drawing/2014/main" id="{8E9C0462-83FE-FD57-2E8F-973F7894CCE0}"/>
              </a:ext>
            </a:extLst>
          </p:cNvPr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2553;p180">
            <a:extLst>
              <a:ext uri="{FF2B5EF4-FFF2-40B4-BE49-F238E27FC236}">
                <a16:creationId xmlns:a16="http://schemas.microsoft.com/office/drawing/2014/main" id="{D8979C6C-36D2-0BA0-E7A3-827DDC79ABA0}"/>
              </a:ext>
            </a:extLst>
          </p:cNvPr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2555;p180">
            <a:extLst>
              <a:ext uri="{FF2B5EF4-FFF2-40B4-BE49-F238E27FC236}">
                <a16:creationId xmlns:a16="http://schemas.microsoft.com/office/drawing/2014/main" id="{B3542197-2F24-BBD3-F2C5-E9003F6318D5}"/>
              </a:ext>
            </a:extLst>
          </p:cNvPr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6;p180">
            <a:extLst>
              <a:ext uri="{FF2B5EF4-FFF2-40B4-BE49-F238E27FC236}">
                <a16:creationId xmlns:a16="http://schemas.microsoft.com/office/drawing/2014/main" id="{39D55812-D180-A27B-4D5C-95609900CEF5}"/>
              </a:ext>
            </a:extLst>
          </p:cNvPr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57;p180">
            <a:extLst>
              <a:ext uri="{FF2B5EF4-FFF2-40B4-BE49-F238E27FC236}">
                <a16:creationId xmlns:a16="http://schemas.microsoft.com/office/drawing/2014/main" id="{3B50E293-EFC9-F0A5-3867-C2310F068111}"/>
              </a:ext>
            </a:extLst>
          </p:cNvPr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58;p180">
            <a:extLst>
              <a:ext uri="{FF2B5EF4-FFF2-40B4-BE49-F238E27FC236}">
                <a16:creationId xmlns:a16="http://schemas.microsoft.com/office/drawing/2014/main" id="{1C09690F-A181-1F27-0D4C-6D2EBB18C370}"/>
              </a:ext>
            </a:extLst>
          </p:cNvPr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1" name="Google Shape;2564;p180">
            <a:extLst>
              <a:ext uri="{FF2B5EF4-FFF2-40B4-BE49-F238E27FC236}">
                <a16:creationId xmlns:a16="http://schemas.microsoft.com/office/drawing/2014/main" id="{6B0E993D-DA91-58CB-062F-3A446B85B0CF}"/>
              </a:ext>
            </a:extLst>
          </p:cNvPr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2565;p180">
            <a:extLst>
              <a:ext uri="{FF2B5EF4-FFF2-40B4-BE49-F238E27FC236}">
                <a16:creationId xmlns:a16="http://schemas.microsoft.com/office/drawing/2014/main" id="{4F4FADEE-17BA-4514-CF8E-A03DD25DB545}"/>
              </a:ext>
            </a:extLst>
          </p:cNvPr>
          <p:cNvCxnSpPr>
            <a:endCxn id="6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2568;p180">
            <a:extLst>
              <a:ext uri="{FF2B5EF4-FFF2-40B4-BE49-F238E27FC236}">
                <a16:creationId xmlns:a16="http://schemas.microsoft.com/office/drawing/2014/main" id="{8218C13E-F97F-58DE-1F10-F349CD6E3518}"/>
              </a:ext>
            </a:extLst>
          </p:cNvPr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26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612" name="Google Shape;2612;p182"/>
          <p:cNvSpPr txBox="1">
            <a:spLocks noGrp="1"/>
          </p:cNvSpPr>
          <p:nvPr>
            <p:ph type="title"/>
          </p:nvPr>
        </p:nvSpPr>
        <p:spPr>
          <a:xfrm>
            <a:off x="336167" y="24566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Reduce: Designing leaner hardware systems</a:t>
            </a:r>
            <a:endParaRPr/>
          </a:p>
        </p:txBody>
      </p:sp>
      <p:pic>
        <p:nvPicPr>
          <p:cNvPr id="2613" name="Google Shape;2613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009" y="1626911"/>
            <a:ext cx="3748868" cy="324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182"/>
          <p:cNvSpPr/>
          <p:nvPr/>
        </p:nvSpPr>
        <p:spPr>
          <a:xfrm>
            <a:off x="6932592" y="301077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22" name="Google Shape;2622;p182"/>
          <p:cNvSpPr/>
          <p:nvPr/>
        </p:nvSpPr>
        <p:spPr>
          <a:xfrm>
            <a:off x="3969943" y="862572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23" name="Google Shape;2623;p182"/>
          <p:cNvSpPr/>
          <p:nvPr/>
        </p:nvSpPr>
        <p:spPr>
          <a:xfrm>
            <a:off x="779631" y="862572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82"/>
          <p:cNvSpPr/>
          <p:nvPr/>
        </p:nvSpPr>
        <p:spPr>
          <a:xfrm rot="10800000">
            <a:off x="3303958" y="862572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182"/>
          <p:cNvSpPr/>
          <p:nvPr/>
        </p:nvSpPr>
        <p:spPr>
          <a:xfrm>
            <a:off x="5784536" y="862572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Performance/energy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</a:t>
            </a:r>
            <a:endParaRPr sz="500"/>
          </a:p>
        </p:txBody>
      </p:sp>
      <p:cxnSp>
        <p:nvCxnSpPr>
          <p:cNvPr id="2626" name="Google Shape;2626;p182"/>
          <p:cNvCxnSpPr/>
          <p:nvPr/>
        </p:nvCxnSpPr>
        <p:spPr>
          <a:xfrm>
            <a:off x="481626" y="1575237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29" name="Google Shape;2629;p182"/>
          <p:cNvSpPr txBox="1"/>
          <p:nvPr/>
        </p:nvSpPr>
        <p:spPr>
          <a:xfrm>
            <a:off x="7109138" y="3677626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2mm</a:t>
            </a:r>
            <a:r>
              <a:rPr lang="en" sz="1700" b="0" i="0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sz="1700" b="0" i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area</a:t>
            </a:r>
            <a:endParaRPr sz="1700" b="0" i="0" baseline="-25000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2630" name="Google Shape;2630;p182"/>
          <p:cNvCxnSpPr/>
          <p:nvPr/>
        </p:nvCxnSpPr>
        <p:spPr>
          <a:xfrm>
            <a:off x="5691306" y="3139227"/>
            <a:ext cx="1192464" cy="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dash"/>
            <a:miter lim="400000"/>
            <a:headEnd type="none" w="sm" len="sm"/>
            <a:tailEnd type="none" w="sm" len="sm"/>
          </a:ln>
        </p:spPr>
      </p:cxnSp>
      <p:cxnSp>
        <p:nvCxnSpPr>
          <p:cNvPr id="2631" name="Google Shape;2631;p182"/>
          <p:cNvCxnSpPr/>
          <p:nvPr/>
        </p:nvCxnSpPr>
        <p:spPr>
          <a:xfrm>
            <a:off x="5691306" y="2911432"/>
            <a:ext cx="1417832" cy="0"/>
          </a:xfrm>
          <a:prstGeom prst="straightConnector1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32" name="Google Shape;2632;p182"/>
          <p:cNvSpPr txBox="1"/>
          <p:nvPr/>
        </p:nvSpPr>
        <p:spPr>
          <a:xfrm>
            <a:off x="5683463" y="2012988"/>
            <a:ext cx="1515520" cy="727985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+mn-lt"/>
                <a:ea typeface="Arial"/>
                <a:cs typeface="Arial"/>
                <a:sym typeface="Arial"/>
              </a:rPr>
              <a:t>30% carbon increase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921009"/>
                </a:solidFill>
                <a:latin typeface="+mn-lt"/>
                <a:ea typeface="Arial"/>
                <a:cs typeface="Arial"/>
                <a:sym typeface="Arial"/>
              </a:rPr>
              <a:t>(Jevon’s paradox)</a:t>
            </a:r>
            <a:endParaRPr sz="1400" b="1" i="0" baseline="-25000">
              <a:solidFill>
                <a:srgbClr val="92100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82"/>
          <p:cNvSpPr/>
          <p:nvPr/>
        </p:nvSpPr>
        <p:spPr>
          <a:xfrm>
            <a:off x="6353342" y="3306557"/>
            <a:ext cx="283758" cy="242168"/>
          </a:xfrm>
          <a:prstGeom prst="ellipse">
            <a:avLst/>
          </a:prstGeom>
          <a:noFill/>
          <a:ln w="28575" cap="flat" cmpd="sng">
            <a:solidFill>
              <a:srgbClr val="921009"/>
            </a:solidFill>
            <a:prstDash val="dash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35" name="Google Shape;2635;p182"/>
          <p:cNvSpPr/>
          <p:nvPr/>
        </p:nvSpPr>
        <p:spPr>
          <a:xfrm rot="6528742">
            <a:off x="6374075" y="2812294"/>
            <a:ext cx="766803" cy="823413"/>
          </a:xfrm>
          <a:prstGeom prst="arc">
            <a:avLst>
              <a:gd name="adj1" fmla="val 15794829"/>
              <a:gd name="adj2" fmla="val 0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82"/>
          <p:cNvSpPr/>
          <p:nvPr/>
        </p:nvSpPr>
        <p:spPr>
          <a:xfrm rot="-3783390">
            <a:off x="6375598" y="2818095"/>
            <a:ext cx="983825" cy="982914"/>
          </a:xfrm>
          <a:prstGeom prst="arc">
            <a:avLst>
              <a:gd name="adj1" fmla="val 14671582"/>
              <a:gd name="adj2" fmla="val 21423923"/>
            </a:avLst>
          </a:prstGeom>
          <a:noFill/>
          <a:ln w="28575" cap="flat" cmpd="sng">
            <a:solidFill>
              <a:srgbClr val="921009"/>
            </a:solidFill>
            <a:prstDash val="solid"/>
            <a:miter lim="400000"/>
            <a:headEnd type="none" w="sm" len="sm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82"/>
          <p:cNvSpPr txBox="1"/>
          <p:nvPr/>
        </p:nvSpPr>
        <p:spPr>
          <a:xfrm>
            <a:off x="869186" y="1017281"/>
            <a:ext cx="252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3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Nvidia DL Accelerator (NVDLA)</a:t>
            </a:r>
            <a:endParaRPr sz="400"/>
          </a:p>
        </p:txBody>
      </p:sp>
      <p:cxnSp>
        <p:nvCxnSpPr>
          <p:cNvPr id="2638" name="Google Shape;2638;p182"/>
          <p:cNvCxnSpPr/>
          <p:nvPr/>
        </p:nvCxnSpPr>
        <p:spPr>
          <a:xfrm>
            <a:off x="3535627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39" name="Google Shape;2639;p182"/>
          <p:cNvCxnSpPr/>
          <p:nvPr/>
        </p:nvCxnSpPr>
        <p:spPr>
          <a:xfrm>
            <a:off x="5357673" y="1122258"/>
            <a:ext cx="42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" name="Google Shape;2546;p180">
            <a:extLst>
              <a:ext uri="{FF2B5EF4-FFF2-40B4-BE49-F238E27FC236}">
                <a16:creationId xmlns:a16="http://schemas.microsoft.com/office/drawing/2014/main" id="{6250B859-E236-554C-4B37-02756515E5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626" y="2030466"/>
            <a:ext cx="3425400" cy="2686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547;p180">
            <a:extLst>
              <a:ext uri="{FF2B5EF4-FFF2-40B4-BE49-F238E27FC236}">
                <a16:creationId xmlns:a16="http://schemas.microsoft.com/office/drawing/2014/main" id="{B1F77E7C-184B-166F-4D68-11154C74DFDF}"/>
              </a:ext>
            </a:extLst>
          </p:cNvPr>
          <p:cNvCxnSpPr/>
          <p:nvPr/>
        </p:nvCxnSpPr>
        <p:spPr>
          <a:xfrm rot="10800000">
            <a:off x="2629887" y="2119243"/>
            <a:ext cx="0" cy="209505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4" name="Google Shape;2551;p180">
            <a:extLst>
              <a:ext uri="{FF2B5EF4-FFF2-40B4-BE49-F238E27FC236}">
                <a16:creationId xmlns:a16="http://schemas.microsoft.com/office/drawing/2014/main" id="{5CE5649A-55C4-CA6F-1429-F47553D4D12A}"/>
              </a:ext>
            </a:extLst>
          </p:cNvPr>
          <p:cNvSpPr/>
          <p:nvPr/>
        </p:nvSpPr>
        <p:spPr>
          <a:xfrm>
            <a:off x="3602227" y="203046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257F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2552;p180">
            <a:extLst>
              <a:ext uri="{FF2B5EF4-FFF2-40B4-BE49-F238E27FC236}">
                <a16:creationId xmlns:a16="http://schemas.microsoft.com/office/drawing/2014/main" id="{35F4637E-C98D-3D8C-3B7C-ECFB0817C318}"/>
              </a:ext>
            </a:extLst>
          </p:cNvPr>
          <p:cNvSpPr/>
          <p:nvPr/>
        </p:nvSpPr>
        <p:spPr>
          <a:xfrm>
            <a:off x="3059302" y="2925815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2553;p180">
            <a:extLst>
              <a:ext uri="{FF2B5EF4-FFF2-40B4-BE49-F238E27FC236}">
                <a16:creationId xmlns:a16="http://schemas.microsoft.com/office/drawing/2014/main" id="{36BD034A-E854-216B-1A08-5BBEB66E5428}"/>
              </a:ext>
            </a:extLst>
          </p:cNvPr>
          <p:cNvSpPr/>
          <p:nvPr/>
        </p:nvSpPr>
        <p:spPr>
          <a:xfrm>
            <a:off x="2697352" y="3229176"/>
            <a:ext cx="314325" cy="312886"/>
          </a:xfrm>
          <a:prstGeom prst="ellipse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2555;p180">
            <a:extLst>
              <a:ext uri="{FF2B5EF4-FFF2-40B4-BE49-F238E27FC236}">
                <a16:creationId xmlns:a16="http://schemas.microsoft.com/office/drawing/2014/main" id="{C427C8DE-CB47-F11D-DE14-EB3B40178A03}"/>
              </a:ext>
            </a:extLst>
          </p:cNvPr>
          <p:cNvSpPr txBox="1"/>
          <p:nvPr/>
        </p:nvSpPr>
        <p:spPr>
          <a:xfrm>
            <a:off x="1478401" y="3101308"/>
            <a:ext cx="950259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CO</a:t>
            </a:r>
            <a:r>
              <a:rPr lang="en" sz="1700" b="1" i="0" baseline="-2500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2 </a:t>
            </a:r>
            <a:r>
              <a:rPr lang="en" sz="1700" b="1" i="0">
                <a:solidFill>
                  <a:srgbClr val="008F00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1" i="0" baseline="-25000">
              <a:solidFill>
                <a:srgbClr val="008F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56;p180">
            <a:extLst>
              <a:ext uri="{FF2B5EF4-FFF2-40B4-BE49-F238E27FC236}">
                <a16:creationId xmlns:a16="http://schemas.microsoft.com/office/drawing/2014/main" id="{5881A209-4C43-4CAF-E0A5-F084B5B59C82}"/>
              </a:ext>
            </a:extLst>
          </p:cNvPr>
          <p:cNvSpPr txBox="1"/>
          <p:nvPr/>
        </p:nvSpPr>
        <p:spPr>
          <a:xfrm>
            <a:off x="3303310" y="3302059"/>
            <a:ext cx="950259" cy="58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Energy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baseline="-2500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" sz="1700" b="0" i="0">
                <a:solidFill>
                  <a:srgbClr val="696F81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696F8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57;p180">
            <a:extLst>
              <a:ext uri="{FF2B5EF4-FFF2-40B4-BE49-F238E27FC236}">
                <a16:creationId xmlns:a16="http://schemas.microsoft.com/office/drawing/2014/main" id="{5AF7DE85-BDEF-7142-000C-398586EF5359}"/>
              </a:ext>
            </a:extLst>
          </p:cNvPr>
          <p:cNvSpPr txBox="1"/>
          <p:nvPr/>
        </p:nvSpPr>
        <p:spPr>
          <a:xfrm>
            <a:off x="2711639" y="1892962"/>
            <a:ext cx="1323975" cy="27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Performance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>
                <a:solidFill>
                  <a:srgbClr val="0257FE"/>
                </a:solidFill>
                <a:latin typeface="+mn-lt"/>
                <a:ea typeface="Arial"/>
                <a:cs typeface="Arial"/>
                <a:sym typeface="Arial"/>
              </a:rPr>
              <a:t>opt.</a:t>
            </a:r>
            <a:endParaRPr sz="1700" b="0" i="0" baseline="-25000">
              <a:solidFill>
                <a:srgbClr val="0257FE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58;p180">
            <a:extLst>
              <a:ext uri="{FF2B5EF4-FFF2-40B4-BE49-F238E27FC236}">
                <a16:creationId xmlns:a16="http://schemas.microsoft.com/office/drawing/2014/main" id="{454C1744-AABA-63AA-6F46-410EC12AA577}"/>
              </a:ext>
            </a:extLst>
          </p:cNvPr>
          <p:cNvSpPr txBox="1"/>
          <p:nvPr/>
        </p:nvSpPr>
        <p:spPr>
          <a:xfrm>
            <a:off x="2524832" y="3726480"/>
            <a:ext cx="866626" cy="4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619"/>
                </a:solidFill>
                <a:latin typeface="+mn-lt"/>
              </a:rPr>
              <a:t>30 FPS target</a:t>
            </a:r>
            <a:endParaRPr sz="1700">
              <a:solidFill>
                <a:srgbClr val="151619"/>
              </a:solidFill>
              <a:latin typeface="+mn-lt"/>
            </a:endParaRPr>
          </a:p>
        </p:txBody>
      </p:sp>
      <p:cxnSp>
        <p:nvCxnSpPr>
          <p:cNvPr id="11" name="Google Shape;2564;p180">
            <a:extLst>
              <a:ext uri="{FF2B5EF4-FFF2-40B4-BE49-F238E27FC236}">
                <a16:creationId xmlns:a16="http://schemas.microsoft.com/office/drawing/2014/main" id="{FB38D0D7-91F6-4947-D502-7DA05CF2ACE8}"/>
              </a:ext>
            </a:extLst>
          </p:cNvPr>
          <p:cNvCxnSpPr/>
          <p:nvPr/>
        </p:nvCxnSpPr>
        <p:spPr>
          <a:xfrm rot="10800000">
            <a:off x="3388603" y="3108092"/>
            <a:ext cx="427247" cy="193967"/>
          </a:xfrm>
          <a:prstGeom prst="straightConnector1">
            <a:avLst/>
          </a:prstGeom>
          <a:noFill/>
          <a:ln w="28575" cap="flat" cmpd="sng">
            <a:solidFill>
              <a:srgbClr val="A8ACB8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" name="Google Shape;2565;p180">
            <a:extLst>
              <a:ext uri="{FF2B5EF4-FFF2-40B4-BE49-F238E27FC236}">
                <a16:creationId xmlns:a16="http://schemas.microsoft.com/office/drawing/2014/main" id="{A9059C55-49C2-B47F-F03C-78298792FA29}"/>
              </a:ext>
            </a:extLst>
          </p:cNvPr>
          <p:cNvCxnSpPr>
            <a:endCxn id="6" idx="1"/>
          </p:cNvCxnSpPr>
          <p:nvPr/>
        </p:nvCxnSpPr>
        <p:spPr>
          <a:xfrm>
            <a:off x="2320384" y="3221597"/>
            <a:ext cx="423000" cy="53400"/>
          </a:xfrm>
          <a:prstGeom prst="straightConnector1">
            <a:avLst/>
          </a:prstGeom>
          <a:noFill/>
          <a:ln w="28575" cap="flat" cmpd="sng">
            <a:solidFill>
              <a:srgbClr val="008F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2568;p180">
            <a:extLst>
              <a:ext uri="{FF2B5EF4-FFF2-40B4-BE49-F238E27FC236}">
                <a16:creationId xmlns:a16="http://schemas.microsoft.com/office/drawing/2014/main" id="{16A76D64-52D7-FE28-9264-F1BCF0A90809}"/>
              </a:ext>
            </a:extLst>
          </p:cNvPr>
          <p:cNvSpPr txBox="1"/>
          <p:nvPr/>
        </p:nvSpPr>
        <p:spPr>
          <a:xfrm>
            <a:off x="1509196" y="2197830"/>
            <a:ext cx="950259" cy="727985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rgbClr val="328053"/>
                </a:solidFill>
                <a:latin typeface="+mn-lt"/>
                <a:ea typeface="Arial"/>
                <a:cs typeface="Arial"/>
                <a:sym typeface="Arial"/>
              </a:rPr>
              <a:t>3x carbon decrease!</a:t>
            </a:r>
            <a:endParaRPr sz="1400" b="1" i="0" baseline="-25000">
              <a:solidFill>
                <a:srgbClr val="328053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902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9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/>
          </a:p>
        </p:txBody>
      </p:sp>
      <p:sp>
        <p:nvSpPr>
          <p:cNvPr id="1443" name="Google Shape;144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9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40" t="14103" r="12681" b="17395"/>
          <a:stretch/>
        </p:blipFill>
        <p:spPr>
          <a:xfrm>
            <a:off x="3243766" y="1881126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9"/>
          <p:cNvSpPr txBox="1"/>
          <p:nvPr/>
        </p:nvSpPr>
        <p:spPr>
          <a:xfrm>
            <a:off x="3866520" y="1284394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/>
          </a:p>
        </p:txBody>
      </p:sp>
      <p:sp>
        <p:nvSpPr>
          <p:cNvPr id="1446" name="Google Shape;1446;p119"/>
          <p:cNvSpPr txBox="1"/>
          <p:nvPr/>
        </p:nvSpPr>
        <p:spPr>
          <a:xfrm>
            <a:off x="5923093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/>
          </a:p>
        </p:txBody>
      </p:sp>
      <p:sp>
        <p:nvSpPr>
          <p:cNvPr id="1447" name="Google Shape;1447;p119"/>
          <p:cNvSpPr txBox="1"/>
          <p:nvPr/>
        </p:nvSpPr>
        <p:spPr>
          <a:xfrm>
            <a:off x="1710750" y="3492197"/>
            <a:ext cx="1433819" cy="4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/>
          </a:p>
        </p:txBody>
      </p:sp>
      <p:sp>
        <p:nvSpPr>
          <p:cNvPr id="1448" name="Google Shape;1448;p119"/>
          <p:cNvSpPr txBox="1"/>
          <p:nvPr/>
        </p:nvSpPr>
        <p:spPr>
          <a:xfrm>
            <a:off x="5515644" y="1212472"/>
            <a:ext cx="2090013" cy="661099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/>
          </a:p>
        </p:txBody>
      </p:sp>
      <p:sp>
        <p:nvSpPr>
          <p:cNvPr id="1449" name="Google Shape;1449;p119"/>
          <p:cNvSpPr txBox="1"/>
          <p:nvPr/>
        </p:nvSpPr>
        <p:spPr>
          <a:xfrm>
            <a:off x="6066020" y="4008940"/>
            <a:ext cx="1694304" cy="623370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/>
          </a:p>
        </p:txBody>
      </p:sp>
      <p:sp>
        <p:nvSpPr>
          <p:cNvPr id="1450" name="Google Shape;1450;p119"/>
          <p:cNvSpPr txBox="1"/>
          <p:nvPr/>
        </p:nvSpPr>
        <p:spPr>
          <a:xfrm>
            <a:off x="909021" y="4100778"/>
            <a:ext cx="2235548" cy="479041"/>
          </a:xfrm>
          <a:prstGeom prst="rect">
            <a:avLst/>
          </a:prstGeom>
          <a:solidFill>
            <a:srgbClr val="009051">
              <a:alpha val="1568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/>
          </a:p>
        </p:txBody>
      </p:sp>
      <p:sp>
        <p:nvSpPr>
          <p:cNvPr id="1451" name="Google Shape;1451;p119"/>
          <p:cNvSpPr/>
          <p:nvPr/>
        </p:nvSpPr>
        <p:spPr>
          <a:xfrm>
            <a:off x="564438" y="3497140"/>
            <a:ext cx="2679328" cy="1217532"/>
          </a:xfrm>
          <a:prstGeom prst="rect">
            <a:avLst/>
          </a:prstGeom>
          <a:noFill/>
          <a:ln w="28575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340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533" name="Google Shape;2533;p179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534" name="Google Shape;2534;p179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535" name="Google Shape;2535;p179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179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179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8" name="Google Shape;2538;p179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39" name="Google Shape;2539;p179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40" name="Google Shape;2540;p179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541" name="Google Shape;2541;p179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4" name="Google Shape;2644;p183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646" name="Google Shape;2646;p183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47" name="Google Shape;2647;p183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48" name="Google Shape;2648;p183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83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83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1" name="Google Shape;2651;p183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52" name="Google Shape;2652;p183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53" name="Google Shape;2653;p183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54" name="Google Shape;2654;p183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55" name="Google Shape;2655;p183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56" name="Google Shape;2656;p183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 dirty="0">
              <a:latin typeface="+mn-lt"/>
            </a:endParaRPr>
          </a:p>
        </p:txBody>
      </p:sp>
      <p:sp>
        <p:nvSpPr>
          <p:cNvPr id="2657" name="Google Shape;2657;p183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58" name="Google Shape;2658;p183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 dirty="0">
              <a:latin typeface="+mn-lt"/>
            </a:endParaRPr>
          </a:p>
        </p:txBody>
      </p:sp>
      <p:sp>
        <p:nvSpPr>
          <p:cNvPr id="2659" name="Google Shape;2659;p183"/>
          <p:cNvSpPr/>
          <p:nvPr/>
        </p:nvSpPr>
        <p:spPr>
          <a:xfrm>
            <a:off x="2392846" y="2359347"/>
            <a:ext cx="3212824" cy="21281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" name="Google Shape;2664;p184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666" name="Google Shape;2666;p184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67" name="Google Shape;2667;p184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68" name="Google Shape;2668;p184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84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84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1" name="Google Shape;2671;p184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72" name="Google Shape;2672;p184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73" name="Google Shape;2673;p184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74" name="Google Shape;2674;p184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75" name="Google Shape;2675;p184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</a:t>
            </a:r>
            <a:endParaRPr sz="500" dirty="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reduction</a:t>
            </a:r>
            <a:endParaRPr sz="500" dirty="0">
              <a:latin typeface="+mn-lt"/>
            </a:endParaRPr>
          </a:p>
        </p:txBody>
      </p:sp>
      <p:sp>
        <p:nvSpPr>
          <p:cNvPr id="2676" name="Google Shape;2676;p184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Operational </a:t>
            </a:r>
            <a:endParaRPr sz="500" dirty="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degradation</a:t>
            </a:r>
            <a:endParaRPr sz="500" dirty="0">
              <a:latin typeface="+mn-lt"/>
            </a:endParaRPr>
          </a:p>
        </p:txBody>
      </p:sp>
      <p:sp>
        <p:nvSpPr>
          <p:cNvPr id="2677" name="Google Shape;2677;p184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78" name="Google Shape;2678;p184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79" name="Google Shape;2679;p184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sp>
        <p:nvSpPr>
          <p:cNvPr id="2680" name="Google Shape;2680;p184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81" name="Google Shape;2681;p184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cxnSp>
        <p:nvCxnSpPr>
          <p:cNvPr id="2682" name="Google Shape;2682;p184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83" name="Google Shape;2683;p184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p185"/>
          <p:cNvPicPr preferRelativeResize="0"/>
          <p:nvPr/>
        </p:nvPicPr>
        <p:blipFill rotWithShape="1">
          <a:blip r:embed="rId3">
            <a:alphaModFix/>
          </a:blip>
          <a:srcRect t="4107" r="2453" b="5778"/>
          <a:stretch/>
        </p:blipFill>
        <p:spPr>
          <a:xfrm>
            <a:off x="481800" y="2179507"/>
            <a:ext cx="5310191" cy="28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690" name="Google Shape;2690;p185"/>
          <p:cNvSpPr txBox="1"/>
          <p:nvPr/>
        </p:nvSpPr>
        <p:spPr>
          <a:xfrm>
            <a:off x="586199" y="321158"/>
            <a:ext cx="8001000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Recycle: Extending hardware lifetime </a:t>
            </a:r>
            <a:endParaRPr sz="500"/>
          </a:p>
        </p:txBody>
      </p:sp>
      <p:sp>
        <p:nvSpPr>
          <p:cNvPr id="2691" name="Google Shape;2691;p185"/>
          <p:cNvSpPr/>
          <p:nvPr/>
        </p:nvSpPr>
        <p:spPr>
          <a:xfrm>
            <a:off x="3977397" y="954896"/>
            <a:ext cx="1387731" cy="519373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Architectural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 Model</a:t>
            </a:r>
            <a:endParaRPr sz="500"/>
          </a:p>
        </p:txBody>
      </p:sp>
      <p:sp>
        <p:nvSpPr>
          <p:cNvPr id="2692" name="Google Shape;2692;p185"/>
          <p:cNvSpPr/>
          <p:nvPr/>
        </p:nvSpPr>
        <p:spPr>
          <a:xfrm>
            <a:off x="787085" y="954895"/>
            <a:ext cx="228599" cy="519372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85"/>
          <p:cNvSpPr txBox="1"/>
          <p:nvPr/>
        </p:nvSpPr>
        <p:spPr>
          <a:xfrm>
            <a:off x="876640" y="995342"/>
            <a:ext cx="2524327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 SoC’s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Geekbench characterization</a:t>
            </a:r>
            <a:endParaRPr sz="1400" b="0" i="0" u="none" strike="noStrike" cap="none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185"/>
          <p:cNvSpPr/>
          <p:nvPr/>
        </p:nvSpPr>
        <p:spPr>
          <a:xfrm rot="10800000">
            <a:off x="3311412" y="954895"/>
            <a:ext cx="182393" cy="51937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5" name="Google Shape;2695;p185"/>
          <p:cNvCxnSpPr/>
          <p:nvPr/>
        </p:nvCxnSpPr>
        <p:spPr>
          <a:xfrm>
            <a:off x="3543081" y="1214581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96" name="Google Shape;2696;p185"/>
          <p:cNvCxnSpPr/>
          <p:nvPr/>
        </p:nvCxnSpPr>
        <p:spPr>
          <a:xfrm>
            <a:off x="5365128" y="1214582"/>
            <a:ext cx="42724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97" name="Google Shape;2697;p185"/>
          <p:cNvSpPr/>
          <p:nvPr/>
        </p:nvSpPr>
        <p:spPr>
          <a:xfrm>
            <a:off x="5791990" y="954895"/>
            <a:ext cx="2296113" cy="519373"/>
          </a:xfrm>
          <a:prstGeom prst="rect">
            <a:avLst/>
          </a:prstGeom>
          <a:solidFill>
            <a:srgbClr val="E0F4F0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Operational vs.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Embodied carbon</a:t>
            </a:r>
            <a:endParaRPr sz="500"/>
          </a:p>
        </p:txBody>
      </p:sp>
      <p:cxnSp>
        <p:nvCxnSpPr>
          <p:cNvPr id="2698" name="Google Shape;2698;p185"/>
          <p:cNvCxnSpPr/>
          <p:nvPr/>
        </p:nvCxnSpPr>
        <p:spPr>
          <a:xfrm>
            <a:off x="481626" y="1604720"/>
            <a:ext cx="810557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99" name="Google Shape;2699;p185"/>
          <p:cNvSpPr/>
          <p:nvPr/>
        </p:nvSpPr>
        <p:spPr>
          <a:xfrm>
            <a:off x="2658145" y="2254602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reduction</a:t>
            </a:r>
            <a:endParaRPr sz="500">
              <a:latin typeface="+mn-lt"/>
            </a:endParaRPr>
          </a:p>
        </p:txBody>
      </p:sp>
      <p:sp>
        <p:nvSpPr>
          <p:cNvPr id="2700" name="Google Shape;2700;p185"/>
          <p:cNvSpPr/>
          <p:nvPr/>
        </p:nvSpPr>
        <p:spPr>
          <a:xfrm>
            <a:off x="4311175" y="2236757"/>
            <a:ext cx="1387731" cy="51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Operational </a:t>
            </a:r>
            <a:endParaRPr sz="5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degradation</a:t>
            </a:r>
            <a:endParaRPr sz="500">
              <a:latin typeface="+mn-lt"/>
            </a:endParaRPr>
          </a:p>
        </p:txBody>
      </p:sp>
      <p:sp>
        <p:nvSpPr>
          <p:cNvPr id="2701" name="Google Shape;2701;p185"/>
          <p:cNvSpPr/>
          <p:nvPr/>
        </p:nvSpPr>
        <p:spPr>
          <a:xfrm>
            <a:off x="1170333" y="1863587"/>
            <a:ext cx="350354" cy="201267"/>
          </a:xfrm>
          <a:prstGeom prst="rect">
            <a:avLst/>
          </a:prstGeom>
          <a:solidFill>
            <a:srgbClr val="151619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702" name="Google Shape;2702;p185"/>
          <p:cNvSpPr/>
          <p:nvPr/>
        </p:nvSpPr>
        <p:spPr>
          <a:xfrm>
            <a:off x="1520687" y="1820829"/>
            <a:ext cx="1387731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Embodied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sp>
        <p:nvSpPr>
          <p:cNvPr id="2703" name="Google Shape;2703;p185"/>
          <p:cNvSpPr/>
          <p:nvPr/>
        </p:nvSpPr>
        <p:spPr>
          <a:xfrm>
            <a:off x="2961058" y="1862870"/>
            <a:ext cx="350354" cy="201267"/>
          </a:xfrm>
          <a:prstGeom prst="rect">
            <a:avLst/>
          </a:prstGeom>
          <a:solidFill>
            <a:srgbClr val="AC3F3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704" name="Google Shape;2704;p185"/>
          <p:cNvSpPr/>
          <p:nvPr/>
        </p:nvSpPr>
        <p:spPr>
          <a:xfrm>
            <a:off x="3311412" y="1820112"/>
            <a:ext cx="1556174" cy="28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Operational  CO</a:t>
            </a:r>
            <a:r>
              <a:rPr lang="en" sz="1500" baseline="-25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500">
              <a:latin typeface="+mn-lt"/>
            </a:endParaRPr>
          </a:p>
        </p:txBody>
      </p:sp>
      <p:cxnSp>
        <p:nvCxnSpPr>
          <p:cNvPr id="2705" name="Google Shape;2705;p185"/>
          <p:cNvCxnSpPr/>
          <p:nvPr/>
        </p:nvCxnSpPr>
        <p:spPr>
          <a:xfrm>
            <a:off x="5903625" y="3250096"/>
            <a:ext cx="879831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06" name="Google Shape;2706;p185"/>
          <p:cNvSpPr/>
          <p:nvPr/>
        </p:nvSpPr>
        <p:spPr>
          <a:xfrm>
            <a:off x="6895090" y="2217713"/>
            <a:ext cx="1878676" cy="2064766"/>
          </a:xfrm>
          <a:prstGeom prst="rect">
            <a:avLst/>
          </a:prstGeom>
          <a:solidFill>
            <a:srgbClr val="E6E8EA"/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Enabling </a:t>
            </a: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r>
              <a:rPr lang="en" b="1" baseline="30000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nd</a:t>
            </a: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life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requires enhancing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HW reliability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1500"/>
              <a:buFont typeface="Arial"/>
              <a:buNone/>
            </a:pPr>
            <a:endParaRPr b="1">
              <a:solidFill>
                <a:srgbClr val="151619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See </a:t>
            </a:r>
            <a:r>
              <a:rPr lang="en" u="sng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paper</a:t>
            </a: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 for case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study on storage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reliability using </a:t>
            </a:r>
            <a:endParaRPr sz="400">
              <a:latin typeface="+mn-l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500"/>
              <a:buFont typeface="Arial"/>
              <a:buNone/>
            </a:pPr>
            <a:r>
              <a:rPr lang="en" b="1">
                <a:solidFill>
                  <a:srgbClr val="151619"/>
                </a:solidFill>
                <a:latin typeface="+mn-lt"/>
                <a:ea typeface="Arial"/>
                <a:cs typeface="Arial"/>
                <a:sym typeface="Arial"/>
              </a:rPr>
              <a:t>SSD overprovisioning</a:t>
            </a:r>
            <a:endParaRPr sz="400">
              <a:latin typeface="+mn-lt"/>
            </a:endParaRPr>
          </a:p>
        </p:txBody>
      </p:sp>
      <p:sp>
        <p:nvSpPr>
          <p:cNvPr id="2707" name="Google Shape;2707;p185"/>
          <p:cNvSpPr/>
          <p:nvPr/>
        </p:nvSpPr>
        <p:spPr>
          <a:xfrm>
            <a:off x="3824583" y="2819829"/>
            <a:ext cx="289171" cy="29024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F00">
              <a:alpha val="63921"/>
            </a:srgbClr>
          </a:solidFill>
          <a:ln w="12700" cap="flat" cmpd="sng">
            <a:solidFill>
              <a:srgbClr val="1516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49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2708" name="Google Shape;2708;p185"/>
          <p:cNvCxnSpPr/>
          <p:nvPr/>
        </p:nvCxnSpPr>
        <p:spPr>
          <a:xfrm>
            <a:off x="2415209" y="2422663"/>
            <a:ext cx="1468506" cy="849796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09" name="Google Shape;2709;p185"/>
          <p:cNvCxnSpPr/>
          <p:nvPr/>
        </p:nvCxnSpPr>
        <p:spPr>
          <a:xfrm rot="10800000" flipH="1">
            <a:off x="3969168" y="2870784"/>
            <a:ext cx="1421549" cy="386767"/>
          </a:xfrm>
          <a:prstGeom prst="straightConnector1">
            <a:avLst/>
          </a:prstGeom>
          <a:noFill/>
          <a:ln w="63500" cap="flat" cmpd="sng">
            <a:solidFill>
              <a:srgbClr val="AC3F3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3"/>
          <p:cNvSpPr txBox="1">
            <a:spLocks noGrp="1"/>
          </p:cNvSpPr>
          <p:nvPr>
            <p:ph type="title"/>
          </p:nvPr>
        </p:nvSpPr>
        <p:spPr>
          <a:xfrm>
            <a:off x="336167" y="321158"/>
            <a:ext cx="8250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Tenets of Environmental Design</a:t>
            </a:r>
            <a:endParaRPr dirty="0"/>
          </a:p>
        </p:txBody>
      </p:sp>
      <p:sp>
        <p:nvSpPr>
          <p:cNvPr id="1319" name="Google Shape;1319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Google Shape;1320;p113" descr="Green Recycle Logo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 l="13737" t="14104" r="12684" b="17392"/>
          <a:stretch/>
        </p:blipFill>
        <p:spPr>
          <a:xfrm>
            <a:off x="3866619" y="1803785"/>
            <a:ext cx="2679327" cy="24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13"/>
          <p:cNvSpPr txBox="1"/>
          <p:nvPr/>
        </p:nvSpPr>
        <p:spPr>
          <a:xfrm>
            <a:off x="4489373" y="1207053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00" dirty="0"/>
          </a:p>
        </p:txBody>
      </p:sp>
      <p:sp>
        <p:nvSpPr>
          <p:cNvPr id="1322" name="Google Shape;1322;p113"/>
          <p:cNvSpPr txBox="1"/>
          <p:nvPr/>
        </p:nvSpPr>
        <p:spPr>
          <a:xfrm>
            <a:off x="6545946" y="3414856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</a:t>
            </a:r>
            <a:endParaRPr sz="100" dirty="0"/>
          </a:p>
        </p:txBody>
      </p:sp>
      <p:sp>
        <p:nvSpPr>
          <p:cNvPr id="1323" name="Google Shape;1323;p113"/>
          <p:cNvSpPr txBox="1"/>
          <p:nvPr/>
        </p:nvSpPr>
        <p:spPr>
          <a:xfrm>
            <a:off x="2333603" y="3414856"/>
            <a:ext cx="1433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</a:t>
            </a:r>
            <a:endParaRPr sz="100" dirty="0"/>
          </a:p>
        </p:txBody>
      </p:sp>
      <p:sp>
        <p:nvSpPr>
          <p:cNvPr id="1324" name="Google Shape;1324;p113"/>
          <p:cNvSpPr txBox="1"/>
          <p:nvPr/>
        </p:nvSpPr>
        <p:spPr>
          <a:xfrm>
            <a:off x="6138497" y="1135131"/>
            <a:ext cx="2090100" cy="6612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Design leaner footprint software and hardware.</a:t>
            </a:r>
            <a:endParaRPr sz="100" dirty="0"/>
          </a:p>
        </p:txBody>
      </p:sp>
      <p:sp>
        <p:nvSpPr>
          <p:cNvPr id="1325" name="Google Shape;1325;p113"/>
          <p:cNvSpPr txBox="1"/>
          <p:nvPr/>
        </p:nvSpPr>
        <p:spPr>
          <a:xfrm>
            <a:off x="6688873" y="3931599"/>
            <a:ext cx="1694400" cy="6234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Repurpose systems already produce. </a:t>
            </a:r>
            <a:endParaRPr sz="100" dirty="0"/>
          </a:p>
        </p:txBody>
      </p:sp>
      <p:sp>
        <p:nvSpPr>
          <p:cNvPr id="1326" name="Google Shape;1326;p113"/>
          <p:cNvSpPr txBox="1"/>
          <p:nvPr/>
        </p:nvSpPr>
        <p:spPr>
          <a:xfrm>
            <a:off x="2006963" y="4058780"/>
            <a:ext cx="2161289" cy="479100"/>
          </a:xfrm>
          <a:prstGeom prst="rect">
            <a:avLst/>
          </a:prstGeom>
          <a:solidFill>
            <a:srgbClr val="009051">
              <a:alpha val="1569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Recover discarded systems and components. </a:t>
            </a:r>
            <a:endParaRPr sz="1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70ED8-144B-BF64-C094-228076C7F1DC}"/>
              </a:ext>
            </a:extLst>
          </p:cNvPr>
          <p:cNvSpPr/>
          <p:nvPr/>
        </p:nvSpPr>
        <p:spPr>
          <a:xfrm>
            <a:off x="571500" y="1013471"/>
            <a:ext cx="1292536" cy="4768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29305F-0FEA-303B-F6B3-18E2ECCBB054}"/>
              </a:ext>
            </a:extLst>
          </p:cNvPr>
          <p:cNvSpPr/>
          <p:nvPr/>
        </p:nvSpPr>
        <p:spPr>
          <a:xfrm>
            <a:off x="571500" y="1590971"/>
            <a:ext cx="1292536" cy="4768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OS/Run-time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89EDF1-FC3E-E5D0-5B7E-BFCF9081CFF6}"/>
              </a:ext>
            </a:extLst>
          </p:cNvPr>
          <p:cNvSpPr/>
          <p:nvPr/>
        </p:nvSpPr>
        <p:spPr>
          <a:xfrm>
            <a:off x="571500" y="2745268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DD933-AE22-3010-153B-D6CE298006AA}"/>
              </a:ext>
            </a:extLst>
          </p:cNvPr>
          <p:cNvSpPr/>
          <p:nvPr/>
        </p:nvSpPr>
        <p:spPr>
          <a:xfrm>
            <a:off x="571500" y="3322064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442347-313C-1306-3DEE-43DBA5B32FD5}"/>
              </a:ext>
            </a:extLst>
          </p:cNvPr>
          <p:cNvSpPr/>
          <p:nvPr/>
        </p:nvSpPr>
        <p:spPr>
          <a:xfrm>
            <a:off x="571500" y="3893956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Circuits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B761B-8E53-6F4D-750C-670C01B7D43B}"/>
              </a:ext>
            </a:extLst>
          </p:cNvPr>
          <p:cNvSpPr/>
          <p:nvPr/>
        </p:nvSpPr>
        <p:spPr>
          <a:xfrm>
            <a:off x="571500" y="4465846"/>
            <a:ext cx="1292536" cy="4712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Devices &amp;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Technology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13C20-F476-ED8A-9800-5F6AEA35F179}"/>
              </a:ext>
            </a:extLst>
          </p:cNvPr>
          <p:cNvSpPr/>
          <p:nvPr/>
        </p:nvSpPr>
        <p:spPr>
          <a:xfrm>
            <a:off x="571500" y="2168472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id="{EBA853F0-2378-8AAB-BB8B-759F7732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>
            <a:extLst>
              <a:ext uri="{FF2B5EF4-FFF2-40B4-BE49-F238E27FC236}">
                <a16:creationId xmlns:a16="http://schemas.microsoft.com/office/drawing/2014/main" id="{B6643D6A-3136-C9FC-5240-769B7C319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096" y="438443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400" b="1" dirty="0"/>
              <a:t>Leveraging Eco-Feedback for Carbon-Aware SLO’s</a:t>
            </a:r>
          </a:p>
        </p:txBody>
      </p:sp>
      <p:sp>
        <p:nvSpPr>
          <p:cNvPr id="499" name="Google Shape;499;p61">
            <a:extLst>
              <a:ext uri="{FF2B5EF4-FFF2-40B4-BE49-F238E27FC236}">
                <a16:creationId xmlns:a16="http://schemas.microsoft.com/office/drawing/2014/main" id="{5A480007-A4E5-F5FC-9EAE-91040B8FF7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4B94F1-8581-D3A2-9E81-ED0E8B08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08" y="814496"/>
            <a:ext cx="32004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8F8D50-F9CD-AF67-6310-871AD7AFD5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430" b="20333"/>
          <a:stretch/>
        </p:blipFill>
        <p:spPr>
          <a:xfrm>
            <a:off x="2764971" y="3557696"/>
            <a:ext cx="5750379" cy="1280347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C6BB1B-6C21-E7BF-7D1C-12B84F19684E}"/>
              </a:ext>
            </a:extLst>
          </p:cNvPr>
          <p:cNvSpPr/>
          <p:nvPr/>
        </p:nvSpPr>
        <p:spPr>
          <a:xfrm>
            <a:off x="571500" y="1013471"/>
            <a:ext cx="1292536" cy="476874"/>
          </a:xfrm>
          <a:prstGeom prst="roundRect">
            <a:avLst/>
          </a:prstGeom>
          <a:solidFill>
            <a:srgbClr val="F7777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0D42F5F-D5F6-6DB2-A234-01F1D50CF875}"/>
              </a:ext>
            </a:extLst>
          </p:cNvPr>
          <p:cNvSpPr/>
          <p:nvPr/>
        </p:nvSpPr>
        <p:spPr>
          <a:xfrm>
            <a:off x="571500" y="1590971"/>
            <a:ext cx="1292536" cy="476874"/>
          </a:xfrm>
          <a:prstGeom prst="roundRect">
            <a:avLst/>
          </a:prstGeom>
          <a:solidFill>
            <a:srgbClr val="F7777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OS/Run-time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68514C-0535-BA5B-313A-149408F2134C}"/>
              </a:ext>
            </a:extLst>
          </p:cNvPr>
          <p:cNvSpPr/>
          <p:nvPr/>
        </p:nvSpPr>
        <p:spPr>
          <a:xfrm>
            <a:off x="571500" y="2745268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E193852-26F5-D3D6-D041-4B4A7C4A2C66}"/>
              </a:ext>
            </a:extLst>
          </p:cNvPr>
          <p:cNvSpPr/>
          <p:nvPr/>
        </p:nvSpPr>
        <p:spPr>
          <a:xfrm>
            <a:off x="571500" y="3322064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Architecture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0250DE4-92A6-FB9F-1ACA-B25867037EDF}"/>
              </a:ext>
            </a:extLst>
          </p:cNvPr>
          <p:cNvSpPr/>
          <p:nvPr/>
        </p:nvSpPr>
        <p:spPr>
          <a:xfrm>
            <a:off x="571500" y="3893956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Circuits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23D1FE8-373C-3EF9-0AA9-C11608792B8C}"/>
              </a:ext>
            </a:extLst>
          </p:cNvPr>
          <p:cNvSpPr/>
          <p:nvPr/>
        </p:nvSpPr>
        <p:spPr>
          <a:xfrm>
            <a:off x="571500" y="4465846"/>
            <a:ext cx="1292536" cy="4712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Devices &amp;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Technology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8DF7268-FEA2-4342-8F3A-65B5E33C2BE3}"/>
              </a:ext>
            </a:extLst>
          </p:cNvPr>
          <p:cNvSpPr/>
          <p:nvPr/>
        </p:nvSpPr>
        <p:spPr>
          <a:xfrm>
            <a:off x="571500" y="2168472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24C88F-057F-A415-E96E-626585FE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605" t="78226" r="2719"/>
          <a:stretch/>
        </p:blipFill>
        <p:spPr>
          <a:xfrm>
            <a:off x="6241214" y="4752073"/>
            <a:ext cx="2695051" cy="371629"/>
          </a:xfrm>
          <a:prstGeom prst="rect">
            <a:avLst/>
          </a:prstGeom>
        </p:spPr>
      </p:pic>
      <p:sp>
        <p:nvSpPr>
          <p:cNvPr id="33" name="Google Shape;498;p61">
            <a:extLst>
              <a:ext uri="{FF2B5EF4-FFF2-40B4-BE49-F238E27FC236}">
                <a16:creationId xmlns:a16="http://schemas.microsoft.com/office/drawing/2014/main" id="{372E5182-6C59-000C-80E8-32D2B72B3FF0}"/>
              </a:ext>
            </a:extLst>
          </p:cNvPr>
          <p:cNvSpPr txBox="1">
            <a:spLocks/>
          </p:cNvSpPr>
          <p:nvPr/>
        </p:nvSpPr>
        <p:spPr>
          <a:xfrm>
            <a:off x="2408581" y="4808533"/>
            <a:ext cx="610676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1200" dirty="0">
                <a:latin typeface="+mj-lt"/>
              </a:rPr>
              <a:t>Added latency delay (</a:t>
            </a:r>
            <a:r>
              <a:rPr lang="en-US" sz="1200" dirty="0" err="1">
                <a:latin typeface="+mj-lt"/>
              </a:rPr>
              <a:t>ms</a:t>
            </a:r>
            <a:r>
              <a:rPr lang="en-US" sz="12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825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9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92056-BEE5-40E7-4D50-BD757B8F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2297"/>
            <a:ext cx="8001000" cy="689372"/>
          </a:xfrm>
        </p:spPr>
        <p:txBody>
          <a:bodyPr>
            <a:normAutofit fontScale="90000"/>
          </a:bodyPr>
          <a:lstStyle/>
          <a:p>
            <a:r>
              <a:rPr lang="en-US" dirty="0"/>
              <a:t>Attributing carbon footprint of cloud usage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40D723-2CE1-FB6B-9B67-1BE835630988}"/>
              </a:ext>
            </a:extLst>
          </p:cNvPr>
          <p:cNvSpPr/>
          <p:nvPr/>
        </p:nvSpPr>
        <p:spPr>
          <a:xfrm>
            <a:off x="571500" y="10134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9FF21D-C56A-AA0C-E3C6-091AD1C405E7}"/>
              </a:ext>
            </a:extLst>
          </p:cNvPr>
          <p:cNvSpPr/>
          <p:nvPr/>
        </p:nvSpPr>
        <p:spPr>
          <a:xfrm>
            <a:off x="571500" y="15909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OS/Run-time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9A4CFA-1F70-3850-EC0B-892B8D71E930}"/>
              </a:ext>
            </a:extLst>
          </p:cNvPr>
          <p:cNvSpPr/>
          <p:nvPr/>
        </p:nvSpPr>
        <p:spPr>
          <a:xfrm>
            <a:off x="571500" y="2745268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A860A0-7B16-8658-AC84-47BA45ABDABE}"/>
              </a:ext>
            </a:extLst>
          </p:cNvPr>
          <p:cNvSpPr/>
          <p:nvPr/>
        </p:nvSpPr>
        <p:spPr>
          <a:xfrm>
            <a:off x="571500" y="3322064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5195F-1C71-43B1-AEC2-039AC422EC12}"/>
              </a:ext>
            </a:extLst>
          </p:cNvPr>
          <p:cNvSpPr/>
          <p:nvPr/>
        </p:nvSpPr>
        <p:spPr>
          <a:xfrm>
            <a:off x="571500" y="3893956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Circuits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31FB4B-4A8E-B03D-868B-ADC9BB0AB6A7}"/>
              </a:ext>
            </a:extLst>
          </p:cNvPr>
          <p:cNvSpPr/>
          <p:nvPr/>
        </p:nvSpPr>
        <p:spPr>
          <a:xfrm>
            <a:off x="571500" y="4465846"/>
            <a:ext cx="1292536" cy="4712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Devices &amp;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Technology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5E0ABB-8000-6D70-D058-186C8F5B408E}"/>
              </a:ext>
            </a:extLst>
          </p:cNvPr>
          <p:cNvSpPr/>
          <p:nvPr/>
        </p:nvSpPr>
        <p:spPr>
          <a:xfrm>
            <a:off x="571500" y="2168472"/>
            <a:ext cx="1292536" cy="476169"/>
          </a:xfrm>
          <a:prstGeom prst="roundRect">
            <a:avLst/>
          </a:prstGeom>
          <a:gradFill>
            <a:gsLst>
              <a:gs pos="0">
                <a:srgbClr val="FF7E79"/>
              </a:gs>
              <a:gs pos="46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9B984-2920-5AF0-F262-C54BCE3B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72" y="1045472"/>
            <a:ext cx="3886200" cy="218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E7173-5E48-078F-6C59-C7E06608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20" y="3242758"/>
            <a:ext cx="5784405" cy="1780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BA071-EABF-D220-ED8A-4EB77097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90" y="2492050"/>
            <a:ext cx="2888928" cy="19120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BB6956-46AC-A351-CD0A-39C8E1386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580" y="1049324"/>
            <a:ext cx="2894338" cy="15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0004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92056-BEE5-40E7-4D50-BD757B8F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06388"/>
            <a:ext cx="4445773" cy="689372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attributing carbon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40D723-2CE1-FB6B-9B67-1BE835630988}"/>
              </a:ext>
            </a:extLst>
          </p:cNvPr>
          <p:cNvSpPr/>
          <p:nvPr/>
        </p:nvSpPr>
        <p:spPr>
          <a:xfrm>
            <a:off x="571500" y="10134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9FF21D-C56A-AA0C-E3C6-091AD1C405E7}"/>
              </a:ext>
            </a:extLst>
          </p:cNvPr>
          <p:cNvSpPr/>
          <p:nvPr/>
        </p:nvSpPr>
        <p:spPr>
          <a:xfrm>
            <a:off x="571500" y="15909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OS/Run-time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9A4CFA-1F70-3850-EC0B-892B8D71E930}"/>
              </a:ext>
            </a:extLst>
          </p:cNvPr>
          <p:cNvSpPr/>
          <p:nvPr/>
        </p:nvSpPr>
        <p:spPr>
          <a:xfrm>
            <a:off x="571500" y="2745268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A860A0-7B16-8658-AC84-47BA45ABDABE}"/>
              </a:ext>
            </a:extLst>
          </p:cNvPr>
          <p:cNvSpPr/>
          <p:nvPr/>
        </p:nvSpPr>
        <p:spPr>
          <a:xfrm>
            <a:off x="571500" y="3322064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5195F-1C71-43B1-AEC2-039AC422EC12}"/>
              </a:ext>
            </a:extLst>
          </p:cNvPr>
          <p:cNvSpPr/>
          <p:nvPr/>
        </p:nvSpPr>
        <p:spPr>
          <a:xfrm>
            <a:off x="571500" y="3893956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Circuits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31FB4B-4A8E-B03D-868B-ADC9BB0AB6A7}"/>
              </a:ext>
            </a:extLst>
          </p:cNvPr>
          <p:cNvSpPr/>
          <p:nvPr/>
        </p:nvSpPr>
        <p:spPr>
          <a:xfrm>
            <a:off x="571500" y="4465846"/>
            <a:ext cx="1292536" cy="4712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Devices &amp;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Technology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5E0ABB-8000-6D70-D058-186C8F5B408E}"/>
              </a:ext>
            </a:extLst>
          </p:cNvPr>
          <p:cNvSpPr/>
          <p:nvPr/>
        </p:nvSpPr>
        <p:spPr>
          <a:xfrm>
            <a:off x="571500" y="2168472"/>
            <a:ext cx="1292536" cy="476169"/>
          </a:xfrm>
          <a:prstGeom prst="roundRect">
            <a:avLst/>
          </a:prstGeom>
          <a:gradFill>
            <a:gsLst>
              <a:gs pos="0">
                <a:srgbClr val="FF7E79"/>
              </a:gs>
              <a:gs pos="46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22ADF-A6D3-B120-53EE-EC2234A53645}"/>
              </a:ext>
            </a:extLst>
          </p:cNvPr>
          <p:cNvSpPr/>
          <p:nvPr/>
        </p:nvSpPr>
        <p:spPr>
          <a:xfrm>
            <a:off x="5255812" y="0"/>
            <a:ext cx="38881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A899872-83E6-B142-6DEB-FD87E4791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71"/>
          <a:stretch/>
        </p:blipFill>
        <p:spPr>
          <a:xfrm>
            <a:off x="2102575" y="845363"/>
            <a:ext cx="2820369" cy="22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245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92056-BEE5-40E7-4D50-BD757B8F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06388"/>
            <a:ext cx="4445773" cy="689372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attributing carbon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40D723-2CE1-FB6B-9B67-1BE835630988}"/>
              </a:ext>
            </a:extLst>
          </p:cNvPr>
          <p:cNvSpPr/>
          <p:nvPr/>
        </p:nvSpPr>
        <p:spPr>
          <a:xfrm>
            <a:off x="571500" y="10134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9FF21D-C56A-AA0C-E3C6-091AD1C405E7}"/>
              </a:ext>
            </a:extLst>
          </p:cNvPr>
          <p:cNvSpPr/>
          <p:nvPr/>
        </p:nvSpPr>
        <p:spPr>
          <a:xfrm>
            <a:off x="571500" y="1590971"/>
            <a:ext cx="1292536" cy="476874"/>
          </a:xfrm>
          <a:prstGeom prst="roundRect">
            <a:avLst/>
          </a:prstGeom>
          <a:solidFill>
            <a:srgbClr val="FF7E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OS/Run-time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9A4CFA-1F70-3850-EC0B-892B8D71E930}"/>
              </a:ext>
            </a:extLst>
          </p:cNvPr>
          <p:cNvSpPr/>
          <p:nvPr/>
        </p:nvSpPr>
        <p:spPr>
          <a:xfrm>
            <a:off x="571500" y="2745268"/>
            <a:ext cx="1292536" cy="4761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A860A0-7B16-8658-AC84-47BA45ABDABE}"/>
              </a:ext>
            </a:extLst>
          </p:cNvPr>
          <p:cNvSpPr/>
          <p:nvPr/>
        </p:nvSpPr>
        <p:spPr>
          <a:xfrm>
            <a:off x="571500" y="3322064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5195F-1C71-43B1-AEC2-039AC422EC12}"/>
              </a:ext>
            </a:extLst>
          </p:cNvPr>
          <p:cNvSpPr/>
          <p:nvPr/>
        </p:nvSpPr>
        <p:spPr>
          <a:xfrm>
            <a:off x="571500" y="3893956"/>
            <a:ext cx="1292536" cy="4712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Circuits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31FB4B-4A8E-B03D-868B-ADC9BB0AB6A7}"/>
              </a:ext>
            </a:extLst>
          </p:cNvPr>
          <p:cNvSpPr/>
          <p:nvPr/>
        </p:nvSpPr>
        <p:spPr>
          <a:xfrm>
            <a:off x="571500" y="4465846"/>
            <a:ext cx="1292536" cy="4712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Devices &amp;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Technology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5E0ABB-8000-6D70-D058-186C8F5B408E}"/>
              </a:ext>
            </a:extLst>
          </p:cNvPr>
          <p:cNvSpPr/>
          <p:nvPr/>
        </p:nvSpPr>
        <p:spPr>
          <a:xfrm>
            <a:off x="571500" y="2168472"/>
            <a:ext cx="1292536" cy="476169"/>
          </a:xfrm>
          <a:prstGeom prst="roundRect">
            <a:avLst/>
          </a:prstGeom>
          <a:gradFill>
            <a:gsLst>
              <a:gs pos="0">
                <a:srgbClr val="FF7E79"/>
              </a:gs>
              <a:gs pos="46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</a:gra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22ADF-A6D3-B120-53EE-EC2234A53645}"/>
              </a:ext>
            </a:extLst>
          </p:cNvPr>
          <p:cNvSpPr/>
          <p:nvPr/>
        </p:nvSpPr>
        <p:spPr>
          <a:xfrm>
            <a:off x="5255812" y="0"/>
            <a:ext cx="38881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A899872-83E6-B142-6DEB-FD87E4791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71"/>
          <a:stretch/>
        </p:blipFill>
        <p:spPr>
          <a:xfrm>
            <a:off x="2102575" y="845363"/>
            <a:ext cx="2820369" cy="2268859"/>
          </a:xfrm>
          <a:prstGeom prst="rect">
            <a:avLst/>
          </a:prstGeom>
        </p:spPr>
      </p:pic>
      <p:pic>
        <p:nvPicPr>
          <p:cNvPr id="12" name="Picture 11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457B55C-2D2B-FE5F-C736-A1DD5F9D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75" y="4150414"/>
            <a:ext cx="2063307" cy="894205"/>
          </a:xfrm>
          <a:prstGeom prst="rect">
            <a:avLst/>
          </a:prstGeom>
        </p:spPr>
      </p:pic>
      <p:pic>
        <p:nvPicPr>
          <p:cNvPr id="17" name="Picture 1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14F7DAE2-B23C-0F50-9CEF-2FE2067DE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575" y="3221437"/>
            <a:ext cx="2063307" cy="928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9BF278-27BE-B1AC-4EB1-B546BE9353DB}"/>
              </a:ext>
            </a:extLst>
          </p:cNvPr>
          <p:cNvSpPr txBox="1"/>
          <p:nvPr/>
        </p:nvSpPr>
        <p:spPr>
          <a:xfrm>
            <a:off x="4257647" y="3485870"/>
            <a:ext cx="90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tx1"/>
                </a:solidFill>
              </a:rPr>
              <a:t>Operational Breakdown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30177-E00E-D41F-039D-C38D849CF596}"/>
              </a:ext>
            </a:extLst>
          </p:cNvPr>
          <p:cNvSpPr txBox="1"/>
          <p:nvPr/>
        </p:nvSpPr>
        <p:spPr>
          <a:xfrm>
            <a:off x="4297729" y="4397461"/>
            <a:ext cx="90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tx1"/>
                </a:solidFill>
              </a:rPr>
              <a:t>Embodied Breakdown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275BE-E7B8-CBF8-9045-B36AC605DC0C}"/>
              </a:ext>
            </a:extLst>
          </p:cNvPr>
          <p:cNvSpPr txBox="1"/>
          <p:nvPr/>
        </p:nvSpPr>
        <p:spPr>
          <a:xfrm>
            <a:off x="5402585" y="1234494"/>
            <a:ext cx="3610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Open research questions: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do we fairly attribute operational and embodied carbon to individual cloud services?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do we consider varying demand in data centers in attributing carbon responsibility?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do we scale attribution mechanisms to cloud-scale? </a:t>
            </a:r>
          </a:p>
        </p:txBody>
      </p:sp>
    </p:spTree>
    <p:extLst>
      <p:ext uri="{BB962C8B-B14F-4D97-AF65-F5344CB8AC3E}">
        <p14:creationId xmlns:p14="http://schemas.microsoft.com/office/powerpoint/2010/main" val="40413552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CD02E0-3509-955D-A771-25A8FE9B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520"/>
            <a:ext cx="4399407" cy="6893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Uncertainty is inherent in carbon accounting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4391F-8380-AF41-7A5C-E5FC20B14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30021" y="992195"/>
            <a:ext cx="2190773" cy="2206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E06A5B-78ED-3F9B-DB06-778EA4BF43AE}"/>
              </a:ext>
            </a:extLst>
          </p:cNvPr>
          <p:cNvSpPr/>
          <p:nvPr/>
        </p:nvSpPr>
        <p:spPr>
          <a:xfrm>
            <a:off x="4399407" y="0"/>
            <a:ext cx="474459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paper&#10;&#10;Description automatically generated">
            <a:extLst>
              <a:ext uri="{FF2B5EF4-FFF2-40B4-BE49-F238E27FC236}">
                <a16:creationId xmlns:a16="http://schemas.microsoft.com/office/drawing/2014/main" id="{2E0D3927-7742-C6A8-D788-1C828359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192"/>
            <a:ext cx="2130021" cy="16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811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34391F-8380-AF41-7A5C-E5FC20B14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30021" y="992195"/>
            <a:ext cx="2190773" cy="220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F5C6A-3491-DAB6-7903-F6890C5D5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2287247" y="3198246"/>
            <a:ext cx="1931784" cy="194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E06A5B-78ED-3F9B-DB06-778EA4BF43AE}"/>
              </a:ext>
            </a:extLst>
          </p:cNvPr>
          <p:cNvSpPr/>
          <p:nvPr/>
        </p:nvSpPr>
        <p:spPr>
          <a:xfrm>
            <a:off x="4399407" y="0"/>
            <a:ext cx="474459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D9BD51E8-D675-FD1D-A8C0-60800645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" y="3321357"/>
            <a:ext cx="2168124" cy="1699031"/>
          </a:xfrm>
          <a:prstGeom prst="rect">
            <a:avLst/>
          </a:prstGeom>
        </p:spPr>
      </p:pic>
      <p:pic>
        <p:nvPicPr>
          <p:cNvPr id="13" name="Picture 12" descr="A close up of a paper&#10;&#10;Description automatically generated">
            <a:extLst>
              <a:ext uri="{FF2B5EF4-FFF2-40B4-BE49-F238E27FC236}">
                <a16:creationId xmlns:a16="http://schemas.microsoft.com/office/drawing/2014/main" id="{2E0D3927-7742-C6A8-D788-1C828359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2192"/>
            <a:ext cx="2130021" cy="162568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FDF4A5E-BBA7-264C-53A1-540DA7FD0A2C}"/>
              </a:ext>
            </a:extLst>
          </p:cNvPr>
          <p:cNvSpPr txBox="1">
            <a:spLocks/>
          </p:cNvSpPr>
          <p:nvPr/>
        </p:nvSpPr>
        <p:spPr>
          <a:xfrm>
            <a:off x="0" y="225520"/>
            <a:ext cx="4399407" cy="8431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750" b="1" i="0" u="none" strike="noStrike" cap="none">
                <a:solidFill>
                  <a:schemeClr val="tx2">
                    <a:lumMod val="10000"/>
                  </a:schemeClr>
                </a:solidFill>
                <a:latin typeface="FreightSansLFPro SmBd"/>
                <a:ea typeface="Calibri"/>
                <a:cs typeface="FreightSansLFPro SmBd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900" dirty="0"/>
              <a:t>Uncertainty is inherent in carbon accounting</a:t>
            </a:r>
          </a:p>
        </p:txBody>
      </p:sp>
    </p:spTree>
    <p:extLst>
      <p:ext uri="{BB962C8B-B14F-4D97-AF65-F5344CB8AC3E}">
        <p14:creationId xmlns:p14="http://schemas.microsoft.com/office/powerpoint/2010/main" val="166968376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34391F-8380-AF41-7A5C-E5FC20B14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30021" y="992195"/>
            <a:ext cx="2190773" cy="220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F5C6A-3491-DAB6-7903-F6890C5D5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2287247" y="3198246"/>
            <a:ext cx="1931784" cy="194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E06A5B-78ED-3F9B-DB06-778EA4BF43AE}"/>
              </a:ext>
            </a:extLst>
          </p:cNvPr>
          <p:cNvSpPr/>
          <p:nvPr/>
        </p:nvSpPr>
        <p:spPr>
          <a:xfrm>
            <a:off x="4399407" y="0"/>
            <a:ext cx="474459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3830A-68AE-2C4E-C142-893E482A634F}"/>
              </a:ext>
            </a:extLst>
          </p:cNvPr>
          <p:cNvSpPr txBox="1"/>
          <p:nvPr/>
        </p:nvSpPr>
        <p:spPr>
          <a:xfrm>
            <a:off x="4966624" y="1224675"/>
            <a:ext cx="3610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Open research questions: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magnitude uncertainty exists across all IC components?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degree of uncertainty exists in embodied versus operational carbon?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do we consider uncertainty in carbon-aware hardware design to enable robust sustainable computing decisions?</a:t>
            </a:r>
          </a:p>
        </p:txBody>
      </p:sp>
      <p:pic>
        <p:nvPicPr>
          <p:cNvPr id="11" name="Picture 10" descr="A document with text on it&#10;&#10;Description automatically generated">
            <a:extLst>
              <a:ext uri="{FF2B5EF4-FFF2-40B4-BE49-F238E27FC236}">
                <a16:creationId xmlns:a16="http://schemas.microsoft.com/office/drawing/2014/main" id="{D9BD51E8-D675-FD1D-A8C0-60800645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" y="3321357"/>
            <a:ext cx="2168124" cy="1699031"/>
          </a:xfrm>
          <a:prstGeom prst="rect">
            <a:avLst/>
          </a:prstGeom>
        </p:spPr>
      </p:pic>
      <p:pic>
        <p:nvPicPr>
          <p:cNvPr id="13" name="Picture 12" descr="A close up of a paper&#10;&#10;Description automatically generated">
            <a:extLst>
              <a:ext uri="{FF2B5EF4-FFF2-40B4-BE49-F238E27FC236}">
                <a16:creationId xmlns:a16="http://schemas.microsoft.com/office/drawing/2014/main" id="{2E0D3927-7742-C6A8-D788-1C828359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2192"/>
            <a:ext cx="2130021" cy="1625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2E4987-432D-526B-452C-4115702142A6}"/>
              </a:ext>
            </a:extLst>
          </p:cNvPr>
          <p:cNvSpPr txBox="1"/>
          <p:nvPr/>
        </p:nvSpPr>
        <p:spPr>
          <a:xfrm>
            <a:off x="4572000" y="4532684"/>
            <a:ext cx="4427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tx1"/>
                </a:solidFill>
              </a:rPr>
              <a:t>*Attend our group’s talk “Understanding the Implications of Uncertainty in Embodied Carbon Models for Sustainable Computing”  (Session 4)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D355C62-F582-2536-433C-5AAE2186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520"/>
            <a:ext cx="4399407" cy="6893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Uncertainty is inherent in carbon accounting</a:t>
            </a:r>
          </a:p>
        </p:txBody>
      </p:sp>
    </p:spTree>
    <p:extLst>
      <p:ext uri="{BB962C8B-B14F-4D97-AF65-F5344CB8AC3E}">
        <p14:creationId xmlns:p14="http://schemas.microsoft.com/office/powerpoint/2010/main" val="282463584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165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46" name="Google Shape;2346;p165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47" name="Google Shape;2347;p165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pic>
        <p:nvPicPr>
          <p:cNvPr id="2348" name="Google Shape;2348;p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1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66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56" name="Google Shape;2356;p166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7886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/>
          </a:p>
        </p:txBody>
      </p:sp>
      <p:sp>
        <p:nvSpPr>
          <p:cNvPr id="2357" name="Google Shape;2357;p166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58" name="Google Shape;2358;p166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59" name="Google Shape;2359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166"/>
          <p:cNvSpPr txBox="1"/>
          <p:nvPr/>
        </p:nvSpPr>
        <p:spPr>
          <a:xfrm>
            <a:off x="628650" y="3624642"/>
            <a:ext cx="52056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sz="1400" b="1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407" y="1456969"/>
            <a:ext cx="3128858" cy="148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1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68"/>
          <p:cNvSpPr txBox="1"/>
          <p:nvPr/>
        </p:nvSpPr>
        <p:spPr>
          <a:xfrm>
            <a:off x="628650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Develop the model</a:t>
            </a:r>
            <a:endParaRPr sz="500"/>
          </a:p>
        </p:txBody>
      </p:sp>
      <p:sp>
        <p:nvSpPr>
          <p:cNvPr id="2383" name="Google Shape;2383;p168"/>
          <p:cNvSpPr txBox="1">
            <a:spLocks noGrp="1"/>
          </p:cNvSpPr>
          <p:nvPr>
            <p:ph type="title"/>
          </p:nvPr>
        </p:nvSpPr>
        <p:spPr>
          <a:xfrm>
            <a:off x="628650" y="358316"/>
            <a:ext cx="16674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/>
          </a:p>
        </p:txBody>
      </p:sp>
      <p:sp>
        <p:nvSpPr>
          <p:cNvPr id="2384" name="Google Shape;2384;p168"/>
          <p:cNvSpPr txBox="1"/>
          <p:nvPr/>
        </p:nvSpPr>
        <p:spPr>
          <a:xfrm>
            <a:off x="3466696" y="902843"/>
            <a:ext cx="25242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500"/>
          </a:p>
        </p:txBody>
      </p:sp>
      <p:sp>
        <p:nvSpPr>
          <p:cNvPr id="2385" name="Google Shape;2385;p168"/>
          <p:cNvSpPr txBox="1"/>
          <p:nvPr/>
        </p:nvSpPr>
        <p:spPr>
          <a:xfrm>
            <a:off x="6304742" y="902843"/>
            <a:ext cx="2524200" cy="215400"/>
          </a:xfrm>
          <a:prstGeom prst="rect">
            <a:avLst/>
          </a:prstGeom>
          <a:solidFill>
            <a:srgbClr val="E0F4F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Open-source!</a:t>
            </a:r>
            <a:endParaRPr sz="500"/>
          </a:p>
        </p:txBody>
      </p:sp>
      <p:sp>
        <p:nvSpPr>
          <p:cNvPr id="2386" name="Google Shape;2386;p168"/>
          <p:cNvSpPr txBox="1"/>
          <p:nvPr/>
        </p:nvSpPr>
        <p:spPr>
          <a:xfrm>
            <a:off x="628650" y="3313600"/>
            <a:ext cx="5205600" cy="215400"/>
          </a:xfrm>
          <a:prstGeom prst="rect">
            <a:avLst/>
          </a:prstGeom>
          <a:solidFill>
            <a:srgbClr val="E6E8E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More details in the paper!</a:t>
            </a:r>
            <a:endParaRPr sz="500"/>
          </a:p>
        </p:txBody>
      </p:sp>
      <p:pic>
        <p:nvPicPr>
          <p:cNvPr id="2387" name="Google Shape;2387;p168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0078" y="3737991"/>
            <a:ext cx="1029271" cy="102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546" y="1414545"/>
            <a:ext cx="3128859" cy="153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68"/>
          <p:cNvSpPr txBox="1"/>
          <p:nvPr/>
        </p:nvSpPr>
        <p:spPr>
          <a:xfrm>
            <a:off x="628650" y="3614028"/>
            <a:ext cx="52056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Modeling parameters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and industry </a:t>
            </a: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for data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Carbon-aware metrics </a:t>
            </a:r>
            <a:r>
              <a:rPr lang="en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for early DSE (e.g., EDP, CDP, CEP)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lang="en-US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-US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 against industry LCA’s</a:t>
            </a:r>
            <a:endParaRPr lang="en-US"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Reuse case study: impact of </a:t>
            </a:r>
            <a:r>
              <a:rPr lang="en" sz="1400" b="1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reconfigurable accelerators </a:t>
            </a:r>
            <a:r>
              <a:rPr lang="en" sz="14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(FPGA’s)</a:t>
            </a:r>
            <a:endParaRPr sz="500" dirty="0"/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Recycle case study: Enabling </a:t>
            </a:r>
            <a:r>
              <a:rPr lang="en-US" sz="14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second life </a:t>
            </a:r>
            <a:r>
              <a:rPr lang="en-US" sz="1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&amp; SSD provisioning</a:t>
            </a:r>
            <a:endParaRPr lang="en-US" sz="1400" b="1" dirty="0">
              <a:solidFill>
                <a:srgbClr val="1516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0" name="Google Shape;2390;p168" descr="Graphical user interface,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5377" b="15074"/>
          <a:stretch/>
        </p:blipFill>
        <p:spPr>
          <a:xfrm>
            <a:off x="6304742" y="1242598"/>
            <a:ext cx="2456580" cy="2441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168"/>
          <p:cNvSpPr txBox="1"/>
          <p:nvPr/>
        </p:nvSpPr>
        <p:spPr>
          <a:xfrm>
            <a:off x="6694004" y="372420"/>
            <a:ext cx="2219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This work: ACT</a:t>
            </a:r>
            <a:endParaRPr sz="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6DAAE7EC-854D-36FD-F3FE-923BB4CD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>
            <a:extLst>
              <a:ext uri="{FF2B5EF4-FFF2-40B4-BE49-F238E27FC236}">
                <a16:creationId xmlns:a16="http://schemas.microsoft.com/office/drawing/2014/main" id="{9086952A-DB8C-A901-0214-50E784124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b="1">
                <a:latin typeface="FreightSansLFPro" panose="02000506030000020004" pitchFamily="2" charset="77"/>
              </a:rPr>
              <a:t>ACT Tutorial: Today</a:t>
            </a:r>
            <a:endParaRPr lang="en-US" sz="32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>
            <a:extLst>
              <a:ext uri="{FF2B5EF4-FFF2-40B4-BE49-F238E27FC236}">
                <a16:creationId xmlns:a16="http://schemas.microsoft.com/office/drawing/2014/main" id="{DB6E0B4C-6DE6-F307-65EA-35917700F9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555" name="Google Shape;555;p62">
            <a:extLst>
              <a:ext uri="{FF2B5EF4-FFF2-40B4-BE49-F238E27FC236}">
                <a16:creationId xmlns:a16="http://schemas.microsoft.com/office/drawing/2014/main" id="{919D873E-908A-E8CF-6509-8FA9D8E4B1F3}"/>
              </a:ext>
            </a:extLst>
          </p:cNvPr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A96E2D-F9A8-688C-771C-CF9F17EE6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94431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055E1BD1-6FD5-EEF8-C666-2F7FCD6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4" y="2571750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0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9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300894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B44-C1FC-7A96-C6C2-ED8C1968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BF07-6C3E-FF6E-29B0-C343149D789B}"/>
              </a:ext>
            </a:extLst>
          </p:cNvPr>
          <p:cNvSpPr/>
          <p:nvPr/>
        </p:nvSpPr>
        <p:spPr>
          <a:xfrm>
            <a:off x="0" y="182633"/>
            <a:ext cx="9143999" cy="3462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5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Challenge:</a:t>
            </a:r>
            <a:r>
              <a:rPr lang="en-US" sz="165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How do we design sustainable systems by considering the footprint across lifecycles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1473104-6754-BE94-9D6A-DF985BF0F5E2}"/>
              </a:ext>
            </a:extLst>
          </p:cNvPr>
          <p:cNvSpPr txBox="1">
            <a:spLocks/>
          </p:cNvSpPr>
          <p:nvPr/>
        </p:nvSpPr>
        <p:spPr>
          <a:xfrm>
            <a:off x="0" y="624772"/>
            <a:ext cx="9143999" cy="5783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indent="228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indent="457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indent="685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indent="9144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5pPr>
            <a:lvl6pPr indent="11430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13716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16002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1828800" algn="ctr" defTabSz="546100" eaLnBrk="1" hangingPunct="1">
              <a:defRPr sz="1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	  This work: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rchitectural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C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arbon Modeling </a:t>
            </a:r>
            <a:r>
              <a:rPr lang="en-US" sz="2700" b="1" u="sng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T</a:t>
            </a:r>
            <a:r>
              <a:rPr lang="en-US" sz="2700" b="1" dirty="0">
                <a:solidFill>
                  <a:schemeClr val="tx2">
                    <a:lumMod val="10000"/>
                  </a:schemeClr>
                </a:solidFill>
                <a:latin typeface="FreightSansLFPro SmBd" panose="02000506030000020004" pitchFamily="2" charset="77"/>
              </a:rPr>
              <a:t>ools (ACT)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7684-9945-6400-6C02-BCEEDE9AEE2A}"/>
              </a:ext>
            </a:extLst>
          </p:cNvPr>
          <p:cNvSpPr txBox="1"/>
          <p:nvPr/>
        </p:nvSpPr>
        <p:spPr>
          <a:xfrm>
            <a:off x="1413856" y="1526925"/>
            <a:ext cx="2404288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Overview of 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2428-AFB8-4D10-1D74-168E9DA109AC}"/>
              </a:ext>
            </a:extLst>
          </p:cNvPr>
          <p:cNvSpPr txBox="1"/>
          <p:nvPr/>
        </p:nvSpPr>
        <p:spPr>
          <a:xfrm>
            <a:off x="1496983" y="2792341"/>
            <a:ext cx="517051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Comparing ACT to other methodologies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3046A-69C8-4792-3F29-B553AB8F9C3A}"/>
              </a:ext>
            </a:extLst>
          </p:cNvPr>
          <p:cNvSpPr txBox="1"/>
          <p:nvPr/>
        </p:nvSpPr>
        <p:spPr>
          <a:xfrm>
            <a:off x="1496983" y="4057756"/>
            <a:ext cx="5063837" cy="418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171450" latinLnBrk="1" hangingPunct="0">
              <a:lnSpc>
                <a:spcPct val="110000"/>
              </a:lnSpc>
              <a:buClrTx/>
            </a:pPr>
            <a:r>
              <a:rPr lang="en-US" sz="2475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sym typeface="Vista Sans OT Medium"/>
              </a:rPr>
              <a:t>Sustainability aware-design case studies</a:t>
            </a:r>
          </a:p>
        </p:txBody>
      </p:sp>
      <p:pic>
        <p:nvPicPr>
          <p:cNvPr id="12" name="Picture 2" descr="Validation - Free business icons">
            <a:extLst>
              <a:ext uri="{FF2B5EF4-FFF2-40B4-BE49-F238E27FC236}">
                <a16:creationId xmlns:a16="http://schemas.microsoft.com/office/drawing/2014/main" id="{365A8186-6CA5-48B7-2AA3-9EA9FBD2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2533730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reen Recycle Logo Stock Illustration - Download Image Now - iStock">
            <a:extLst>
              <a:ext uri="{FF2B5EF4-FFF2-40B4-BE49-F238E27FC236}">
                <a16:creationId xmlns:a16="http://schemas.microsoft.com/office/drawing/2014/main" id="{F231D0A1-7873-580E-D2FE-4269BB7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4103" r="12682" b="17395"/>
          <a:stretch/>
        </p:blipFill>
        <p:spPr bwMode="auto">
          <a:xfrm>
            <a:off x="274871" y="3831427"/>
            <a:ext cx="936182" cy="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conExperience » G-Collection » Tools Icon">
            <a:extLst>
              <a:ext uri="{FF2B5EF4-FFF2-40B4-BE49-F238E27FC236}">
                <a16:creationId xmlns:a16="http://schemas.microsoft.com/office/drawing/2014/main" id="{907DF778-EB40-82AA-F95C-A0E429A9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" y="1272689"/>
            <a:ext cx="936182" cy="9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6C025-847F-49EF-9A99-B661E12D1D03}"/>
              </a:ext>
            </a:extLst>
          </p:cNvPr>
          <p:cNvSpPr/>
          <p:nvPr/>
        </p:nvSpPr>
        <p:spPr>
          <a:xfrm>
            <a:off x="181583" y="2352311"/>
            <a:ext cx="8696528" cy="2608556"/>
          </a:xfrm>
          <a:prstGeom prst="rect">
            <a:avLst/>
          </a:prstGeom>
          <a:solidFill>
            <a:schemeClr val="bg1">
              <a:alpha val="551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41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2457</Words>
  <Application>Microsoft Macintosh PowerPoint</Application>
  <PresentationFormat>On-screen Show (16:9)</PresentationFormat>
  <Paragraphs>628</Paragraphs>
  <Slides>69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FreightSansLFPro</vt:lpstr>
      <vt:lpstr>Arial</vt:lpstr>
      <vt:lpstr>Helvetica Neue</vt:lpstr>
      <vt:lpstr>FreightSansLFPro Med</vt:lpstr>
      <vt:lpstr>Calibri</vt:lpstr>
      <vt:lpstr>Cambria Math</vt:lpstr>
      <vt:lpstr>FreightSansLFPro SmBd</vt:lpstr>
      <vt:lpstr>Simple Light</vt:lpstr>
      <vt:lpstr>White</vt:lpstr>
      <vt:lpstr>Office Theme</vt:lpstr>
      <vt:lpstr>ACT: Architectural Carbon Modeling Tools</vt:lpstr>
      <vt:lpstr>ACT Tutorial: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carbon accounting methodologies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Tenets of Environmental Design</vt:lpstr>
      <vt:lpstr>Tenets of Environmental Design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Reuse: General purpose versus custom mobile HW</vt:lpstr>
      <vt:lpstr>Tenets of Environmental Design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Reduce: Designing leaner hardware systems</vt:lpstr>
      <vt:lpstr>Tenets of Environmental Design</vt:lpstr>
      <vt:lpstr>PowerPoint Presentation</vt:lpstr>
      <vt:lpstr>PowerPoint Presentation</vt:lpstr>
      <vt:lpstr>PowerPoint Presentation</vt:lpstr>
      <vt:lpstr>PowerPoint Presentation</vt:lpstr>
      <vt:lpstr>Tenets of Environmental Design</vt:lpstr>
      <vt:lpstr>Leveraging Eco-Feedback for Carbon-Aware SLO’s</vt:lpstr>
      <vt:lpstr>Attributing carbon footprint of cloud usage</vt:lpstr>
      <vt:lpstr>Fairly attributing carbon</vt:lpstr>
      <vt:lpstr>Fairly attributing carbon</vt:lpstr>
      <vt:lpstr>Uncertainty is inherent in carbon accounting</vt:lpstr>
      <vt:lpstr>PowerPoint Presentation</vt:lpstr>
      <vt:lpstr>Uncertainty is inherent in carbon accounting</vt:lpstr>
      <vt:lpstr>This work: ACT</vt:lpstr>
      <vt:lpstr>This work: ACT</vt:lpstr>
      <vt:lpstr>Thank you! </vt:lpstr>
      <vt:lpstr>ACT Tutorial: Today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95</cp:revision>
  <dcterms:modified xsi:type="dcterms:W3CDTF">2024-11-02T16:21:04Z</dcterms:modified>
  <cp:category/>
</cp:coreProperties>
</file>